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9906000" cy="6858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j/wmaFCuTlmoaSjceCSvKJpNemj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D383C77-D3DA-48C4-B9C9-9B005F6C67B7}">
  <a:tblStyle styleId="{5D383C77-D3DA-48C4-B9C9-9B005F6C67B7}"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1770" y="30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openxmlformats.org/officeDocument/2006/relationships/customXml" Target="../customXml/item1.xml"/><Relationship Id="rId3"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5" Type="http://schemas.openxmlformats.org/officeDocument/2006/relationships/customXml" Target="../customXml/item3.xml"/><Relationship Id="rId10" Type="http://schemas.openxmlformats.org/officeDocument/2006/relationships/viewProps" Target="viewProps.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742950" y="1122363"/>
            <a:ext cx="84201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238250" y="3602038"/>
            <a:ext cx="74295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5251054"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917179"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675879" y="1709740"/>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675879" y="4589465"/>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5"/>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68232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682329"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7"/>
          <p:cNvSpPr txBox="1">
            <a:spLocks noGrp="1"/>
          </p:cNvSpPr>
          <p:nvPr>
            <p:ph type="body" idx="2"/>
          </p:nvPr>
        </p:nvSpPr>
        <p:spPr>
          <a:xfrm>
            <a:off x="682329"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7"/>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4211340" y="987427"/>
            <a:ext cx="5014913"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0"/>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0"/>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4211340" y="987427"/>
            <a:ext cx="5014913" cy="4873625"/>
          </a:xfrm>
          <a:prstGeom prst="rect">
            <a:avLst/>
          </a:prstGeom>
          <a:noFill/>
          <a:ln>
            <a:noFill/>
          </a:ln>
        </p:spPr>
      </p:sp>
      <p:sp>
        <p:nvSpPr>
          <p:cNvPr id="64" name="Google Shape;64;p11"/>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1"/>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hyperlink" Target="http://www.metoffice.gov.uk/climate-guide/climate-chang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432102" y="3648224"/>
            <a:ext cx="5919729" cy="1926503"/>
          </a:xfrm>
          <a:prstGeom prst="rect">
            <a:avLst/>
          </a:prstGeom>
          <a:noFill/>
          <a:ln>
            <a:noFill/>
          </a:ln>
        </p:spPr>
      </p:pic>
      <p:cxnSp>
        <p:nvCxnSpPr>
          <p:cNvPr id="85" name="Google Shape;85;p1"/>
          <p:cNvCxnSpPr/>
          <p:nvPr/>
        </p:nvCxnSpPr>
        <p:spPr>
          <a:xfrm rot="10800000" flipH="1">
            <a:off x="390213" y="857842"/>
            <a:ext cx="9138798" cy="11361"/>
          </a:xfrm>
          <a:prstGeom prst="straightConnector1">
            <a:avLst/>
          </a:prstGeom>
          <a:noFill/>
          <a:ln w="76200" cap="flat" cmpd="sng">
            <a:solidFill>
              <a:schemeClr val="lt2"/>
            </a:solidFill>
            <a:prstDash val="solid"/>
            <a:miter lim="800000"/>
            <a:headEnd type="none" w="sm" len="sm"/>
            <a:tailEnd type="none" w="sm" len="sm"/>
          </a:ln>
        </p:spPr>
      </p:cxnSp>
      <p:graphicFrame>
        <p:nvGraphicFramePr>
          <p:cNvPr id="86" name="Google Shape;86;p1"/>
          <p:cNvGraphicFramePr/>
          <p:nvPr/>
        </p:nvGraphicFramePr>
        <p:xfrm>
          <a:off x="388208" y="1365046"/>
          <a:ext cx="9129600" cy="4389130"/>
        </p:xfrm>
        <a:graphic>
          <a:graphicData uri="http://schemas.openxmlformats.org/drawingml/2006/table">
            <a:tbl>
              <a:tblPr firstRow="1" bandRow="1">
                <a:noFill/>
                <a:tableStyleId>{5D383C77-D3DA-48C4-B9C9-9B005F6C67B7}</a:tableStyleId>
              </a:tblPr>
              <a:tblGrid>
                <a:gridCol w="3043200">
                  <a:extLst>
                    <a:ext uri="{9D8B030D-6E8A-4147-A177-3AD203B41FA5}">
                      <a16:colId xmlns:a16="http://schemas.microsoft.com/office/drawing/2014/main" val="20000"/>
                    </a:ext>
                  </a:extLst>
                </a:gridCol>
                <a:gridCol w="3226575">
                  <a:extLst>
                    <a:ext uri="{9D8B030D-6E8A-4147-A177-3AD203B41FA5}">
                      <a16:colId xmlns:a16="http://schemas.microsoft.com/office/drawing/2014/main" val="20001"/>
                    </a:ext>
                  </a:extLst>
                </a:gridCol>
                <a:gridCol w="2859825">
                  <a:extLst>
                    <a:ext uri="{9D8B030D-6E8A-4147-A177-3AD203B41FA5}">
                      <a16:colId xmlns:a16="http://schemas.microsoft.com/office/drawing/2014/main" val="20002"/>
                    </a:ext>
                  </a:extLst>
                </a:gridCol>
              </a:tblGrid>
              <a:tr h="370850">
                <a:tc>
                  <a:txBody>
                    <a:bodyPr/>
                    <a:lstStyle/>
                    <a:p>
                      <a:pPr marL="0" marR="0" lvl="0" indent="0" algn="l" rtl="0">
                        <a:spcBef>
                          <a:spcPts val="0"/>
                        </a:spcBef>
                        <a:spcAft>
                          <a:spcPts val="0"/>
                        </a:spcAft>
                        <a:buNone/>
                      </a:pPr>
                      <a:endParaRPr sz="1800"/>
                    </a:p>
                    <a:p>
                      <a:pPr marL="0" marR="0" lvl="0" indent="0" algn="l" rtl="0">
                        <a:spcBef>
                          <a:spcPts val="0"/>
                        </a:spcBef>
                        <a:spcAft>
                          <a:spcPts val="0"/>
                        </a:spcAft>
                        <a:buNone/>
                      </a:pPr>
                      <a:endParaRPr sz="1800"/>
                    </a:p>
                    <a:p>
                      <a:pPr marL="0" marR="0" lvl="0" indent="0" algn="l" rtl="0">
                        <a:spcBef>
                          <a:spcPts val="0"/>
                        </a:spcBef>
                        <a:spcAft>
                          <a:spcPts val="0"/>
                        </a:spcAft>
                        <a:buNone/>
                      </a:pPr>
                      <a:endParaRPr sz="1800"/>
                    </a:p>
                    <a:p>
                      <a:pPr marL="0" marR="0" lvl="0" indent="0" algn="l" rtl="0">
                        <a:spcBef>
                          <a:spcPts val="0"/>
                        </a:spcBef>
                        <a:spcAft>
                          <a:spcPts val="0"/>
                        </a:spcAft>
                        <a:buNone/>
                      </a:pPr>
                      <a:endParaRPr sz="1800"/>
                    </a:p>
                    <a:p>
                      <a:pPr marL="0" marR="0" lvl="0" indent="0" algn="l" rtl="0">
                        <a:spcBef>
                          <a:spcPts val="0"/>
                        </a:spcBef>
                        <a:spcAft>
                          <a:spcPts val="0"/>
                        </a:spcAft>
                        <a:buNone/>
                      </a:pPr>
                      <a:endParaRPr sz="1800"/>
                    </a:p>
                    <a:p>
                      <a:pPr marL="0" marR="0" lvl="0" indent="0" algn="l" rtl="0">
                        <a:spcBef>
                          <a:spcPts val="0"/>
                        </a:spcBef>
                        <a:spcAft>
                          <a:spcPts val="0"/>
                        </a:spcAft>
                        <a:buNone/>
                      </a:pPr>
                      <a:endParaRPr sz="1800"/>
                    </a:p>
                    <a:p>
                      <a:pPr marL="0" marR="0" lvl="0" indent="0" algn="l" rtl="0">
                        <a:spcBef>
                          <a:spcPts val="0"/>
                        </a:spcBef>
                        <a:spcAft>
                          <a:spcPts val="0"/>
                        </a:spcAft>
                        <a:buNone/>
                      </a:pPr>
                      <a:endParaRPr sz="1800"/>
                    </a:p>
                    <a:p>
                      <a:pPr marL="0" marR="0" lvl="0" indent="0" algn="l" rtl="0">
                        <a:spcBef>
                          <a:spcPts val="0"/>
                        </a:spcBef>
                        <a:spcAft>
                          <a:spcPts val="0"/>
                        </a:spcAft>
                        <a:buNone/>
                      </a:pPr>
                      <a:endParaRPr sz="1800"/>
                    </a:p>
                    <a:p>
                      <a:pPr marL="0" marR="0" lvl="0" indent="0" algn="l" rtl="0">
                        <a:spcBef>
                          <a:spcPts val="0"/>
                        </a:spcBef>
                        <a:spcAft>
                          <a:spcPts val="0"/>
                        </a:spcAft>
                        <a:buNone/>
                      </a:pPr>
                      <a:endParaRPr sz="1800"/>
                    </a:p>
                    <a:p>
                      <a:pPr marL="0" marR="0" lvl="0" indent="0" algn="l" rtl="0">
                        <a:spcBef>
                          <a:spcPts val="0"/>
                        </a:spcBef>
                        <a:spcAft>
                          <a:spcPts val="0"/>
                        </a:spcAft>
                        <a:buNone/>
                      </a:pPr>
                      <a:endParaRPr sz="1800"/>
                    </a:p>
                    <a:p>
                      <a:pPr marL="0" marR="0" lvl="0" indent="0" algn="l" rtl="0">
                        <a:spcBef>
                          <a:spcPts val="0"/>
                        </a:spcBef>
                        <a:spcAft>
                          <a:spcPts val="0"/>
                        </a:spcAft>
                        <a:buNone/>
                      </a:pPr>
                      <a:endParaRPr sz="1800"/>
                    </a:p>
                    <a:p>
                      <a:pPr marL="0" marR="0" lvl="0" indent="0" algn="l" rtl="0">
                        <a:spcBef>
                          <a:spcPts val="0"/>
                        </a:spcBef>
                        <a:spcAft>
                          <a:spcPts val="0"/>
                        </a:spcAft>
                        <a:buNone/>
                      </a:pPr>
                      <a:endParaRPr sz="1800"/>
                    </a:p>
                    <a:p>
                      <a:pPr marL="0" marR="0" lvl="0" indent="0" algn="l" rtl="0">
                        <a:spcBef>
                          <a:spcPts val="0"/>
                        </a:spcBef>
                        <a:spcAft>
                          <a:spcPts val="0"/>
                        </a:spcAft>
                        <a:buNone/>
                      </a:pPr>
                      <a:endParaRPr sz="1800"/>
                    </a:p>
                    <a:p>
                      <a:pPr marL="0" marR="0" lvl="0" indent="0" algn="l" rtl="0">
                        <a:spcBef>
                          <a:spcPts val="0"/>
                        </a:spcBef>
                        <a:spcAft>
                          <a:spcPts val="0"/>
                        </a:spcAft>
                        <a:buNone/>
                      </a:pPr>
                      <a:endParaRPr sz="1800"/>
                    </a:p>
                    <a:p>
                      <a:pPr marL="0" marR="0" lvl="0" indent="0" algn="l" rtl="0">
                        <a:spcBef>
                          <a:spcPts val="0"/>
                        </a:spcBef>
                        <a:spcAft>
                          <a:spcPts val="0"/>
                        </a:spcAft>
                        <a:buNone/>
                      </a:pPr>
                      <a:endParaRPr sz="1800"/>
                    </a:p>
                    <a:p>
                      <a:pPr marL="0" marR="0" lvl="0" indent="0" algn="l" rtl="0">
                        <a:spcBef>
                          <a:spcPts val="0"/>
                        </a:spcBef>
                        <a:spcAft>
                          <a:spcPts val="0"/>
                        </a:spcAft>
                        <a:buNone/>
                      </a:pPr>
                      <a:endParaRPr sz="1200"/>
                    </a:p>
                  </a:txBody>
                  <a:tcPr marL="91450" marR="91450" marT="45725" marB="45725">
                    <a:lnL w="9525" cap="flat" cmpd="sng">
                      <a:solidFill>
                        <a:srgbClr val="000000">
                          <a:alpha val="0"/>
                        </a:srgbClr>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r>
                        <a:rPr lang="en-GB" sz="1050"/>
                        <a:t>Sin embargo, como hay grandes agregaciones de tiburones martillo en Galápagos, su población puede resentir los impactos de tales eventos.</a:t>
                      </a:r>
                      <a:endParaRPr/>
                    </a:p>
                    <a:p>
                      <a:pPr marL="0" marR="0" lvl="0" indent="0" algn="l" rtl="0">
                        <a:spcBef>
                          <a:spcPts val="0"/>
                        </a:spcBef>
                        <a:spcAft>
                          <a:spcPts val="0"/>
                        </a:spcAft>
                        <a:buNone/>
                      </a:pPr>
                      <a:r>
                        <a:rPr lang="en-GB" sz="1050"/>
                        <a:t>La diapositiva 4 describe directamente los efectos del Niño y del cambio climático en la iguana marina. </a:t>
                      </a:r>
                      <a:endParaRPr/>
                    </a:p>
                    <a:p>
                      <a:pPr marL="0" marR="0" lvl="0" indent="0" algn="l" rtl="0">
                        <a:spcBef>
                          <a:spcPts val="0"/>
                        </a:spcBef>
                        <a:spcAft>
                          <a:spcPts val="0"/>
                        </a:spcAft>
                        <a:buNone/>
                      </a:pPr>
                      <a:r>
                        <a:rPr lang="en-GB" sz="1050"/>
                        <a:t> </a:t>
                      </a:r>
                      <a:endParaRPr/>
                    </a:p>
                    <a:p>
                      <a:pPr marL="0" marR="0" lvl="0" indent="0" algn="l" rtl="0">
                        <a:spcBef>
                          <a:spcPts val="0"/>
                        </a:spcBef>
                        <a:spcAft>
                          <a:spcPts val="0"/>
                        </a:spcAft>
                        <a:buNone/>
                      </a:pPr>
                      <a:r>
                        <a:rPr lang="en-GB" sz="1050" b="1"/>
                        <a:t>APRENDIZAJE FUTURO:</a:t>
                      </a:r>
                      <a:endParaRPr/>
                    </a:p>
                    <a:p>
                      <a:pPr marL="0" marR="0" lvl="0" indent="0" algn="l" rtl="0">
                        <a:spcBef>
                          <a:spcPts val="0"/>
                        </a:spcBef>
                        <a:spcAft>
                          <a:spcPts val="0"/>
                        </a:spcAft>
                        <a:buNone/>
                      </a:pPr>
                      <a:r>
                        <a:rPr lang="en-GB" sz="1050"/>
                        <a:t>Sigue con la siguiente parte de la presentación “El caso de los dragones decrecientes” (diapositivas 6 a 10) y aprende sobre los últimos hallazgos científicos. Los grupos de estudiantes pueden crear un gráfico de barras (con los datos de la hoja de información “Dragones decrecientes”) que muestra como las iguanas se pueden encoger.</a:t>
                      </a:r>
                      <a:endParaRPr/>
                    </a:p>
                    <a:p>
                      <a:pPr marL="0" marR="0" lvl="0" indent="0" algn="l" rtl="0">
                        <a:spcBef>
                          <a:spcPts val="0"/>
                        </a:spcBef>
                        <a:spcAft>
                          <a:spcPts val="0"/>
                        </a:spcAft>
                        <a:buNone/>
                      </a:pPr>
                      <a:r>
                        <a:rPr lang="en-GB" sz="1050"/>
                        <a:t>Esto también se encuentra en la revista Iguana Marina. </a:t>
                      </a:r>
                      <a:endParaRPr/>
                    </a:p>
                    <a:p>
                      <a:pPr marL="0" marR="0" lvl="0" indent="0" algn="l" rtl="0">
                        <a:spcBef>
                          <a:spcPts val="0"/>
                        </a:spcBef>
                        <a:spcAft>
                          <a:spcPts val="0"/>
                        </a:spcAft>
                        <a:buNone/>
                      </a:pPr>
                      <a:r>
                        <a:rPr lang="en-GB" sz="1050"/>
                        <a:t>Usa la hoja de información con los enlaces de recursos adicionales para explorar el impacto global del Niño. Esta información puede ser agregada al mapa del mundo. </a:t>
                      </a:r>
                      <a:endParaRPr/>
                    </a:p>
                  </a:txBody>
                  <a:tcPr marL="91450" marR="91450" marT="45725" marB="45725">
                    <a:lnL w="12700" cap="flat" cmpd="sng">
                      <a:solidFill>
                        <a:schemeClr val="dk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cxnSp>
        <p:nvCxnSpPr>
          <p:cNvPr id="87" name="Google Shape;87;p1"/>
          <p:cNvCxnSpPr/>
          <p:nvPr/>
        </p:nvCxnSpPr>
        <p:spPr>
          <a:xfrm>
            <a:off x="390212" y="5903526"/>
            <a:ext cx="9138799" cy="0"/>
          </a:xfrm>
          <a:prstGeom prst="straightConnector1">
            <a:avLst/>
          </a:prstGeom>
          <a:noFill/>
          <a:ln w="76200" cap="flat" cmpd="sng">
            <a:solidFill>
              <a:schemeClr val="lt2"/>
            </a:solidFill>
            <a:prstDash val="solid"/>
            <a:miter lim="800000"/>
            <a:headEnd type="none" w="sm" len="sm"/>
            <a:tailEnd type="none" w="sm" len="sm"/>
          </a:ln>
        </p:spPr>
      </p:cxnSp>
      <p:sp>
        <p:nvSpPr>
          <p:cNvPr id="88" name="Google Shape;88;p1"/>
          <p:cNvSpPr txBox="1"/>
          <p:nvPr/>
        </p:nvSpPr>
        <p:spPr>
          <a:xfrm>
            <a:off x="315863" y="857096"/>
            <a:ext cx="6295989" cy="66755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800" b="1" i="0" u="none" strike="noStrike" cap="none">
                <a:solidFill>
                  <a:srgbClr val="012680"/>
                </a:solidFill>
                <a:latin typeface="Calibri"/>
                <a:ea typeface="Calibri"/>
                <a:cs typeface="Calibri"/>
                <a:sym typeface="Calibri"/>
              </a:rPr>
              <a:t>CAMBIO CLIMÁTICO Y LA IGUANA MARINA  </a:t>
            </a:r>
            <a:r>
              <a:rPr lang="en-GB" sz="1800" b="1" i="0" u="none" strike="noStrike" cap="none">
                <a:solidFill>
                  <a:srgbClr val="548DD4"/>
                </a:solidFill>
                <a:latin typeface="Calibri"/>
                <a:ea typeface="Calibri"/>
                <a:cs typeface="Calibri"/>
                <a:sym typeface="Calibri"/>
              </a:rPr>
              <a:t>PLAN DE ESTUDIO</a:t>
            </a:r>
            <a:endParaRPr sz="1800" b="1" i="0" u="none" strike="noStrike" cap="none">
              <a:solidFill>
                <a:srgbClr val="002060"/>
              </a:solidFill>
              <a:latin typeface="Calibri"/>
              <a:ea typeface="Calibri"/>
              <a:cs typeface="Calibri"/>
              <a:sym typeface="Calibri"/>
            </a:endParaRPr>
          </a:p>
          <a:p>
            <a:pPr marL="0" marR="0" lvl="0" indent="0" algn="l" rtl="0">
              <a:spcBef>
                <a:spcPts val="0"/>
              </a:spcBef>
              <a:spcAft>
                <a:spcPts val="0"/>
              </a:spcAft>
              <a:buNone/>
            </a:pPr>
            <a:endParaRPr sz="1937" b="1">
              <a:solidFill>
                <a:srgbClr val="548135"/>
              </a:solidFill>
              <a:latin typeface="Calibri"/>
              <a:ea typeface="Calibri"/>
              <a:cs typeface="Calibri"/>
              <a:sym typeface="Calibri"/>
            </a:endParaRPr>
          </a:p>
        </p:txBody>
      </p:sp>
      <p:sp>
        <p:nvSpPr>
          <p:cNvPr id="89" name="Google Shape;89;p1"/>
          <p:cNvSpPr txBox="1"/>
          <p:nvPr/>
        </p:nvSpPr>
        <p:spPr>
          <a:xfrm>
            <a:off x="342679" y="1191270"/>
            <a:ext cx="3111342" cy="535531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dirty="0">
                <a:solidFill>
                  <a:schemeClr val="dk1"/>
                </a:solidFill>
                <a:latin typeface="Calibri"/>
                <a:ea typeface="Calibri"/>
                <a:cs typeface="Calibri"/>
                <a:sym typeface="Calibri"/>
              </a:rPr>
              <a:t>Durante </a:t>
            </a:r>
            <a:r>
              <a:rPr lang="en-GB" sz="1000" dirty="0" err="1">
                <a:solidFill>
                  <a:schemeClr val="dk1"/>
                </a:solidFill>
                <a:latin typeface="Calibri"/>
                <a:ea typeface="Calibri"/>
                <a:cs typeface="Calibri"/>
                <a:sym typeface="Calibri"/>
              </a:rPr>
              <a:t>esta</a:t>
            </a:r>
            <a:r>
              <a:rPr lang="en-GB" sz="1000" dirty="0">
                <a:solidFill>
                  <a:schemeClr val="dk1"/>
                </a:solidFill>
                <a:latin typeface="Calibri"/>
                <a:ea typeface="Calibri"/>
                <a:cs typeface="Calibri"/>
                <a:sym typeface="Calibri"/>
              </a:rPr>
              <a:t> </a:t>
            </a:r>
            <a:r>
              <a:rPr lang="en-GB" sz="1000" dirty="0" err="1">
                <a:solidFill>
                  <a:schemeClr val="dk1"/>
                </a:solidFill>
                <a:latin typeface="Calibri"/>
                <a:ea typeface="Calibri"/>
                <a:cs typeface="Calibri"/>
                <a:sym typeface="Calibri"/>
              </a:rPr>
              <a:t>actividad</a:t>
            </a:r>
            <a:r>
              <a:rPr lang="en-GB" sz="1000" dirty="0">
                <a:solidFill>
                  <a:schemeClr val="dk1"/>
                </a:solidFill>
                <a:latin typeface="Calibri"/>
                <a:ea typeface="Calibri"/>
                <a:cs typeface="Calibri"/>
                <a:sym typeface="Calibri"/>
              </a:rPr>
              <a:t>, </a:t>
            </a:r>
            <a:r>
              <a:rPr lang="en-GB" sz="1000" dirty="0" err="1">
                <a:solidFill>
                  <a:schemeClr val="dk1"/>
                </a:solidFill>
                <a:latin typeface="Calibri"/>
                <a:ea typeface="Calibri"/>
                <a:cs typeface="Calibri"/>
                <a:sym typeface="Calibri"/>
              </a:rPr>
              <a:t>los</a:t>
            </a:r>
            <a:r>
              <a:rPr lang="en-GB" sz="1000" dirty="0">
                <a:solidFill>
                  <a:schemeClr val="dk1"/>
                </a:solidFill>
                <a:latin typeface="Calibri"/>
                <a:ea typeface="Calibri"/>
                <a:cs typeface="Calibri"/>
                <a:sym typeface="Calibri"/>
              </a:rPr>
              <a:t> </a:t>
            </a:r>
            <a:r>
              <a:rPr lang="en-GB" sz="1000" dirty="0" err="1">
                <a:solidFill>
                  <a:schemeClr val="dk1"/>
                </a:solidFill>
                <a:latin typeface="Calibri"/>
                <a:ea typeface="Calibri"/>
                <a:cs typeface="Calibri"/>
                <a:sym typeface="Calibri"/>
              </a:rPr>
              <a:t>grupos</a:t>
            </a:r>
            <a:r>
              <a:rPr lang="en-GB" sz="1000" dirty="0">
                <a:solidFill>
                  <a:schemeClr val="dk1"/>
                </a:solidFill>
                <a:latin typeface="Calibri"/>
                <a:ea typeface="Calibri"/>
                <a:cs typeface="Calibri"/>
                <a:sym typeface="Calibri"/>
              </a:rPr>
              <a:t> de </a:t>
            </a:r>
            <a:r>
              <a:rPr lang="en-GB" sz="1000" dirty="0" err="1">
                <a:solidFill>
                  <a:schemeClr val="dk1"/>
                </a:solidFill>
                <a:latin typeface="Calibri"/>
                <a:ea typeface="Calibri"/>
                <a:cs typeface="Calibri"/>
                <a:sym typeface="Calibri"/>
              </a:rPr>
              <a:t>estudiantes</a:t>
            </a:r>
            <a:r>
              <a:rPr lang="en-GB" sz="1000" dirty="0">
                <a:solidFill>
                  <a:schemeClr val="dk1"/>
                </a:solidFill>
                <a:latin typeface="Calibri"/>
                <a:ea typeface="Calibri"/>
                <a:cs typeface="Calibri"/>
                <a:sym typeface="Calibri"/>
              </a:rPr>
              <a:t> </a:t>
            </a:r>
            <a:r>
              <a:rPr lang="en-GB" sz="1000" dirty="0" err="1">
                <a:solidFill>
                  <a:schemeClr val="dk1"/>
                </a:solidFill>
                <a:latin typeface="Calibri"/>
                <a:ea typeface="Calibri"/>
                <a:cs typeface="Calibri"/>
                <a:sym typeface="Calibri"/>
              </a:rPr>
              <a:t>aprenden</a:t>
            </a:r>
            <a:r>
              <a:rPr lang="en-GB" sz="1000" dirty="0">
                <a:solidFill>
                  <a:schemeClr val="dk1"/>
                </a:solidFill>
                <a:latin typeface="Calibri"/>
                <a:ea typeface="Calibri"/>
                <a:cs typeface="Calibri"/>
                <a:sym typeface="Calibri"/>
              </a:rPr>
              <a:t> </a:t>
            </a:r>
            <a:r>
              <a:rPr lang="en-GB" sz="1000" dirty="0" err="1">
                <a:solidFill>
                  <a:schemeClr val="dk1"/>
                </a:solidFill>
                <a:latin typeface="Calibri"/>
                <a:ea typeface="Calibri"/>
                <a:cs typeface="Calibri"/>
                <a:sym typeface="Calibri"/>
              </a:rPr>
              <a:t>sobre</a:t>
            </a:r>
            <a:r>
              <a:rPr lang="en-GB" sz="1000" dirty="0">
                <a:solidFill>
                  <a:schemeClr val="dk1"/>
                </a:solidFill>
                <a:latin typeface="Calibri"/>
                <a:ea typeface="Calibri"/>
                <a:cs typeface="Calibri"/>
                <a:sym typeface="Calibri"/>
              </a:rPr>
              <a:t> </a:t>
            </a:r>
            <a:r>
              <a:rPr lang="en-GB" sz="1000" dirty="0" err="1">
                <a:solidFill>
                  <a:schemeClr val="dk1"/>
                </a:solidFill>
                <a:latin typeface="Calibri"/>
                <a:ea typeface="Calibri"/>
                <a:cs typeface="Calibri"/>
                <a:sym typeface="Calibri"/>
              </a:rPr>
              <a:t>el</a:t>
            </a:r>
            <a:r>
              <a:rPr lang="en-GB" sz="1000" dirty="0">
                <a:solidFill>
                  <a:schemeClr val="dk1"/>
                </a:solidFill>
                <a:latin typeface="Calibri"/>
                <a:ea typeface="Calibri"/>
                <a:cs typeface="Calibri"/>
                <a:sym typeface="Calibri"/>
              </a:rPr>
              <a:t> </a:t>
            </a:r>
            <a:r>
              <a:rPr lang="en-GB" sz="1000" dirty="0" err="1">
                <a:solidFill>
                  <a:schemeClr val="dk1"/>
                </a:solidFill>
                <a:latin typeface="Calibri"/>
                <a:ea typeface="Calibri"/>
                <a:cs typeface="Calibri"/>
                <a:sym typeface="Calibri"/>
              </a:rPr>
              <a:t>cambio</a:t>
            </a:r>
            <a:r>
              <a:rPr lang="en-GB" sz="1000" dirty="0">
                <a:solidFill>
                  <a:schemeClr val="dk1"/>
                </a:solidFill>
                <a:latin typeface="Calibri"/>
                <a:ea typeface="Calibri"/>
                <a:cs typeface="Calibri"/>
                <a:sym typeface="Calibri"/>
              </a:rPr>
              <a:t> </a:t>
            </a:r>
            <a:r>
              <a:rPr lang="en-GB" sz="1000" dirty="0" err="1">
                <a:solidFill>
                  <a:schemeClr val="dk1"/>
                </a:solidFill>
                <a:latin typeface="Calibri"/>
                <a:ea typeface="Calibri"/>
                <a:cs typeface="Calibri"/>
                <a:sym typeface="Calibri"/>
              </a:rPr>
              <a:t>climático</a:t>
            </a:r>
            <a:r>
              <a:rPr lang="en-GB" sz="1000" dirty="0">
                <a:solidFill>
                  <a:schemeClr val="dk1"/>
                </a:solidFill>
                <a:latin typeface="Calibri"/>
                <a:ea typeface="Calibri"/>
                <a:cs typeface="Calibri"/>
                <a:sym typeface="Calibri"/>
              </a:rPr>
              <a:t> y sus </a:t>
            </a:r>
            <a:r>
              <a:rPr lang="en-GB" sz="1000" dirty="0" err="1">
                <a:solidFill>
                  <a:schemeClr val="dk1"/>
                </a:solidFill>
                <a:latin typeface="Calibri"/>
                <a:ea typeface="Calibri"/>
                <a:cs typeface="Calibri"/>
                <a:sym typeface="Calibri"/>
              </a:rPr>
              <a:t>efectos</a:t>
            </a:r>
            <a:r>
              <a:rPr lang="en-GB" sz="1000" dirty="0">
                <a:solidFill>
                  <a:schemeClr val="dk1"/>
                </a:solidFill>
                <a:latin typeface="Calibri"/>
                <a:ea typeface="Calibri"/>
                <a:cs typeface="Calibri"/>
                <a:sym typeface="Calibri"/>
              </a:rPr>
              <a:t> </a:t>
            </a:r>
            <a:r>
              <a:rPr lang="en-GB" sz="1000" dirty="0" err="1">
                <a:solidFill>
                  <a:schemeClr val="dk1"/>
                </a:solidFill>
                <a:latin typeface="Calibri"/>
                <a:ea typeface="Calibri"/>
                <a:cs typeface="Calibri"/>
                <a:sym typeface="Calibri"/>
              </a:rPr>
              <a:t>en</a:t>
            </a:r>
            <a:r>
              <a:rPr lang="en-GB" sz="1000" dirty="0">
                <a:solidFill>
                  <a:schemeClr val="dk1"/>
                </a:solidFill>
                <a:latin typeface="Calibri"/>
                <a:ea typeface="Calibri"/>
                <a:cs typeface="Calibri"/>
                <a:sym typeface="Calibri"/>
              </a:rPr>
              <a:t> la </a:t>
            </a:r>
            <a:r>
              <a:rPr lang="en-GB" sz="1000" dirty="0" err="1">
                <a:solidFill>
                  <a:schemeClr val="dk1"/>
                </a:solidFill>
                <a:latin typeface="Calibri"/>
                <a:ea typeface="Calibri"/>
                <a:cs typeface="Calibri"/>
                <a:sym typeface="Calibri"/>
              </a:rPr>
              <a:t>vida</a:t>
            </a:r>
            <a:r>
              <a:rPr lang="en-GB" sz="1000" dirty="0">
                <a:solidFill>
                  <a:schemeClr val="dk1"/>
                </a:solidFill>
                <a:latin typeface="Calibri"/>
                <a:ea typeface="Calibri"/>
                <a:cs typeface="Calibri"/>
                <a:sym typeface="Calibri"/>
              </a:rPr>
              <a:t> </a:t>
            </a:r>
            <a:r>
              <a:rPr lang="en-GB" sz="1000" dirty="0" err="1">
                <a:solidFill>
                  <a:schemeClr val="dk1"/>
                </a:solidFill>
                <a:latin typeface="Calibri"/>
                <a:ea typeface="Calibri"/>
                <a:cs typeface="Calibri"/>
                <a:sym typeface="Calibri"/>
              </a:rPr>
              <a:t>silvestre</a:t>
            </a:r>
            <a:r>
              <a:rPr lang="en-GB" sz="1000" dirty="0">
                <a:solidFill>
                  <a:schemeClr val="dk1"/>
                </a:solidFill>
                <a:latin typeface="Calibri"/>
                <a:ea typeface="Calibri"/>
                <a:cs typeface="Calibri"/>
                <a:sym typeface="Calibri"/>
              </a:rPr>
              <a:t> del </a:t>
            </a:r>
            <a:r>
              <a:rPr lang="en-GB" sz="1000" dirty="0" err="1">
                <a:solidFill>
                  <a:schemeClr val="dk1"/>
                </a:solidFill>
                <a:latin typeface="Calibri"/>
                <a:ea typeface="Calibri"/>
                <a:cs typeface="Calibri"/>
                <a:sym typeface="Calibri"/>
              </a:rPr>
              <a:t>archipiélago</a:t>
            </a:r>
            <a:r>
              <a:rPr lang="en-GB" sz="1000" dirty="0">
                <a:solidFill>
                  <a:schemeClr val="dk1"/>
                </a:solidFill>
                <a:latin typeface="Calibri"/>
                <a:ea typeface="Calibri"/>
                <a:cs typeface="Calibri"/>
                <a:sym typeface="Calibri"/>
              </a:rPr>
              <a:t> de Galápagos, </a:t>
            </a:r>
            <a:r>
              <a:rPr lang="en-GB" sz="1000" dirty="0" err="1">
                <a:solidFill>
                  <a:schemeClr val="dk1"/>
                </a:solidFill>
                <a:latin typeface="Calibri"/>
                <a:ea typeface="Calibri"/>
                <a:cs typeface="Calibri"/>
                <a:sym typeface="Calibri"/>
              </a:rPr>
              <a:t>incluyendo</a:t>
            </a:r>
            <a:r>
              <a:rPr lang="en-GB" sz="1000" dirty="0">
                <a:solidFill>
                  <a:schemeClr val="dk1"/>
                </a:solidFill>
                <a:latin typeface="Calibri"/>
                <a:ea typeface="Calibri"/>
                <a:cs typeface="Calibri"/>
                <a:sym typeface="Calibri"/>
              </a:rPr>
              <a:t> la iguana marina. </a:t>
            </a:r>
            <a:endParaRPr dirty="0"/>
          </a:p>
          <a:p>
            <a:pPr marL="0" marR="0" lvl="0" indent="0" algn="l" rtl="0">
              <a:lnSpc>
                <a:spcPct val="100000"/>
              </a:lnSpc>
              <a:spcBef>
                <a:spcPts val="0"/>
              </a:spcBef>
              <a:spcAft>
                <a:spcPts val="0"/>
              </a:spcAft>
              <a:buClr>
                <a:schemeClr val="dk1"/>
              </a:buClr>
              <a:buSzPts val="1050"/>
              <a:buFont typeface="Calibri"/>
              <a:buNone/>
            </a:pPr>
            <a:endParaRPr sz="1050" b="1" i="0" u="none" strike="noStrike" cap="none" dirty="0">
              <a:solidFill>
                <a:srgbClr val="000000"/>
              </a:solidFill>
              <a:latin typeface="Calibri"/>
              <a:ea typeface="Calibri"/>
              <a:cs typeface="Calibri"/>
              <a:sym typeface="Calibri"/>
            </a:endParaRPr>
          </a:p>
          <a:p>
            <a:pPr marL="0" marR="0" lvl="0" indent="0" algn="l" rtl="0">
              <a:spcBef>
                <a:spcPts val="0"/>
              </a:spcBef>
              <a:spcAft>
                <a:spcPts val="0"/>
              </a:spcAft>
              <a:buNone/>
            </a:pPr>
            <a:r>
              <a:rPr lang="en-GB" sz="1050" b="1" dirty="0">
                <a:solidFill>
                  <a:srgbClr val="000000"/>
                </a:solidFill>
                <a:latin typeface="Calibri"/>
                <a:ea typeface="Calibri"/>
                <a:cs typeface="Calibri"/>
                <a:sym typeface="Calibri"/>
              </a:rPr>
              <a:t>OBJETIVOS DE APRENDIZAJE: </a:t>
            </a:r>
            <a:endParaRPr dirty="0"/>
          </a:p>
          <a:p>
            <a:pPr marL="0" marR="0" lvl="0" indent="0" algn="l" rtl="0">
              <a:spcBef>
                <a:spcPts val="0"/>
              </a:spcBef>
              <a:spcAft>
                <a:spcPts val="0"/>
              </a:spcAft>
              <a:buNone/>
            </a:pPr>
            <a:r>
              <a:rPr lang="en-GB" sz="1050" b="1" dirty="0">
                <a:solidFill>
                  <a:srgbClr val="000000"/>
                </a:solidFill>
                <a:latin typeface="Calibri"/>
                <a:ea typeface="Calibri"/>
                <a:cs typeface="Calibri"/>
                <a:sym typeface="Calibri"/>
              </a:rPr>
              <a:t>Ciencia: </a:t>
            </a:r>
            <a:r>
              <a:rPr lang="en-GB" sz="1050" dirty="0" err="1">
                <a:solidFill>
                  <a:srgbClr val="000000"/>
                </a:solidFill>
                <a:latin typeface="Calibri"/>
                <a:ea typeface="Calibri"/>
                <a:cs typeface="Calibri"/>
                <a:sym typeface="Calibri"/>
              </a:rPr>
              <a:t>reconocer</a:t>
            </a:r>
            <a:r>
              <a:rPr lang="en-GB" sz="1050" dirty="0">
                <a:solidFill>
                  <a:srgbClr val="000000"/>
                </a:solidFill>
                <a:latin typeface="Calibri"/>
                <a:ea typeface="Calibri"/>
                <a:cs typeface="Calibri"/>
                <a:sym typeface="Calibri"/>
              </a:rPr>
              <a:t> y </a:t>
            </a:r>
            <a:r>
              <a:rPr lang="en-GB" sz="1050" dirty="0" err="1">
                <a:solidFill>
                  <a:srgbClr val="000000"/>
                </a:solidFill>
                <a:latin typeface="Calibri"/>
                <a:ea typeface="Calibri"/>
                <a:cs typeface="Calibri"/>
                <a:sym typeface="Calibri"/>
              </a:rPr>
              <a:t>entender</a:t>
            </a:r>
            <a:r>
              <a:rPr lang="en-GB" sz="1050" dirty="0">
                <a:solidFill>
                  <a:srgbClr val="000000"/>
                </a:solidFill>
                <a:latin typeface="Calibri"/>
                <a:ea typeface="Calibri"/>
                <a:cs typeface="Calibri"/>
                <a:sym typeface="Calibri"/>
              </a:rPr>
              <a:t> que </a:t>
            </a:r>
            <a:r>
              <a:rPr lang="en-GB" sz="1050" dirty="0" err="1">
                <a:solidFill>
                  <a:srgbClr val="000000"/>
                </a:solidFill>
                <a:latin typeface="Calibri"/>
                <a:ea typeface="Calibri"/>
                <a:cs typeface="Calibri"/>
                <a:sym typeface="Calibri"/>
              </a:rPr>
              <a:t>el</a:t>
            </a:r>
            <a:r>
              <a:rPr lang="en-GB" sz="1050" dirty="0">
                <a:solidFill>
                  <a:srgbClr val="000000"/>
                </a:solidFill>
                <a:latin typeface="Calibri"/>
                <a:ea typeface="Calibri"/>
                <a:cs typeface="Calibri"/>
                <a:sym typeface="Calibri"/>
              </a:rPr>
              <a:t> medio </a:t>
            </a:r>
            <a:r>
              <a:rPr lang="en-GB" sz="1050" dirty="0" err="1">
                <a:solidFill>
                  <a:srgbClr val="000000"/>
                </a:solidFill>
                <a:latin typeface="Calibri"/>
                <a:ea typeface="Calibri"/>
                <a:cs typeface="Calibri"/>
                <a:sym typeface="Calibri"/>
              </a:rPr>
              <a:t>ambiente</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puede</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cambiar</a:t>
            </a:r>
            <a:r>
              <a:rPr lang="en-GB" sz="1050" dirty="0">
                <a:solidFill>
                  <a:srgbClr val="000000"/>
                </a:solidFill>
                <a:latin typeface="Calibri"/>
                <a:ea typeface="Calibri"/>
                <a:cs typeface="Calibri"/>
                <a:sym typeface="Calibri"/>
              </a:rPr>
              <a:t> y </a:t>
            </a:r>
            <a:r>
              <a:rPr lang="en-GB" sz="1050" dirty="0" err="1">
                <a:solidFill>
                  <a:srgbClr val="000000"/>
                </a:solidFill>
                <a:latin typeface="Calibri"/>
                <a:ea typeface="Calibri"/>
                <a:cs typeface="Calibri"/>
                <a:sym typeface="Calibri"/>
              </a:rPr>
              <a:t>los</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efectos</a:t>
            </a:r>
            <a:r>
              <a:rPr lang="en-GB" sz="1050" dirty="0">
                <a:solidFill>
                  <a:srgbClr val="000000"/>
                </a:solidFill>
                <a:latin typeface="Calibri"/>
                <a:ea typeface="Calibri"/>
                <a:cs typeface="Calibri"/>
                <a:sym typeface="Calibri"/>
              </a:rPr>
              <a:t> e </a:t>
            </a:r>
            <a:r>
              <a:rPr lang="en-GB" sz="1050" dirty="0" err="1">
                <a:solidFill>
                  <a:srgbClr val="000000"/>
                </a:solidFill>
                <a:latin typeface="Calibri"/>
                <a:ea typeface="Calibri"/>
                <a:cs typeface="Calibri"/>
                <a:sym typeface="Calibri"/>
              </a:rPr>
              <a:t>impactos</a:t>
            </a:r>
            <a:r>
              <a:rPr lang="en-GB" sz="1050" dirty="0">
                <a:solidFill>
                  <a:srgbClr val="000000"/>
                </a:solidFill>
                <a:latin typeface="Calibri"/>
                <a:ea typeface="Calibri"/>
                <a:cs typeface="Calibri"/>
                <a:sym typeface="Calibri"/>
              </a:rPr>
              <a:t> que </a:t>
            </a:r>
            <a:r>
              <a:rPr lang="en-GB" sz="1050" dirty="0" err="1">
                <a:solidFill>
                  <a:srgbClr val="000000"/>
                </a:solidFill>
                <a:latin typeface="Calibri"/>
                <a:ea typeface="Calibri"/>
                <a:cs typeface="Calibri"/>
                <a:sym typeface="Calibri"/>
              </a:rPr>
              <a:t>estos</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cambios</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pueden</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tener</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sobre</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el</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mundo</a:t>
            </a:r>
            <a:r>
              <a:rPr lang="en-GB" sz="1050" dirty="0">
                <a:solidFill>
                  <a:srgbClr val="000000"/>
                </a:solidFill>
                <a:latin typeface="Calibri"/>
                <a:ea typeface="Calibri"/>
                <a:cs typeface="Calibri"/>
                <a:sym typeface="Calibri"/>
              </a:rPr>
              <a:t> vivo. </a:t>
            </a:r>
            <a:endParaRPr dirty="0"/>
          </a:p>
          <a:p>
            <a:pPr marL="0" marR="0" lvl="0" indent="0" algn="l" rtl="0">
              <a:spcBef>
                <a:spcPts val="0"/>
              </a:spcBef>
              <a:spcAft>
                <a:spcPts val="0"/>
              </a:spcAft>
              <a:buNone/>
            </a:pPr>
            <a:r>
              <a:rPr lang="en-GB" sz="1050" b="1" dirty="0">
                <a:solidFill>
                  <a:srgbClr val="000000"/>
                </a:solidFill>
                <a:latin typeface="Calibri"/>
                <a:ea typeface="Calibri"/>
                <a:cs typeface="Calibri"/>
                <a:sym typeface="Calibri"/>
              </a:rPr>
              <a:t> </a:t>
            </a:r>
            <a:endParaRPr dirty="0"/>
          </a:p>
          <a:p>
            <a:pPr marL="0" marR="0" lvl="0" indent="0" algn="l" rtl="0">
              <a:spcBef>
                <a:spcPts val="0"/>
              </a:spcBef>
              <a:spcAft>
                <a:spcPts val="0"/>
              </a:spcAft>
              <a:buNone/>
            </a:pPr>
            <a:r>
              <a:rPr lang="en-GB" sz="1050" b="1" dirty="0">
                <a:solidFill>
                  <a:srgbClr val="000000"/>
                </a:solidFill>
                <a:latin typeface="Calibri"/>
                <a:ea typeface="Calibri"/>
                <a:cs typeface="Calibri"/>
                <a:sym typeface="Calibri"/>
              </a:rPr>
              <a:t>RESULTADOS PARA LOS GRUPOS DE ESTUDIANTES: </a:t>
            </a:r>
            <a:endParaRPr dirty="0"/>
          </a:p>
          <a:p>
            <a:pPr marL="0" marR="0" lvl="0" indent="0" algn="l" rtl="0">
              <a:spcBef>
                <a:spcPts val="0"/>
              </a:spcBef>
              <a:spcAft>
                <a:spcPts val="0"/>
              </a:spcAft>
              <a:buNone/>
            </a:pPr>
            <a:r>
              <a:rPr lang="en-GB" sz="1050" dirty="0" err="1">
                <a:solidFill>
                  <a:srgbClr val="000000"/>
                </a:solidFill>
                <a:latin typeface="Calibri"/>
                <a:ea typeface="Calibri"/>
                <a:cs typeface="Calibri"/>
                <a:sym typeface="Calibri"/>
              </a:rPr>
              <a:t>Entender</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cómo</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el</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cambio</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climático</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está</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teniendo</a:t>
            </a:r>
            <a:r>
              <a:rPr lang="en-GB" sz="1050" dirty="0">
                <a:solidFill>
                  <a:srgbClr val="000000"/>
                </a:solidFill>
                <a:latin typeface="Calibri"/>
                <a:ea typeface="Calibri"/>
                <a:cs typeface="Calibri"/>
                <a:sym typeface="Calibri"/>
              </a:rPr>
              <a:t> un </a:t>
            </a:r>
            <a:r>
              <a:rPr lang="en-GB" sz="1050" dirty="0" err="1">
                <a:solidFill>
                  <a:srgbClr val="000000"/>
                </a:solidFill>
                <a:latin typeface="Calibri"/>
                <a:ea typeface="Calibri"/>
                <a:cs typeface="Calibri"/>
                <a:sym typeface="Calibri"/>
              </a:rPr>
              <a:t>efecto</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sobre</a:t>
            </a:r>
            <a:r>
              <a:rPr lang="en-GB" sz="1050" dirty="0">
                <a:solidFill>
                  <a:srgbClr val="000000"/>
                </a:solidFill>
                <a:latin typeface="Calibri"/>
                <a:ea typeface="Calibri"/>
                <a:cs typeface="Calibri"/>
                <a:sym typeface="Calibri"/>
              </a:rPr>
              <a:t> las </a:t>
            </a:r>
            <a:r>
              <a:rPr lang="en-GB" sz="1050" dirty="0" err="1">
                <a:solidFill>
                  <a:srgbClr val="000000"/>
                </a:solidFill>
                <a:latin typeface="Calibri"/>
                <a:ea typeface="Calibri"/>
                <a:cs typeface="Calibri"/>
                <a:sym typeface="Calibri"/>
              </a:rPr>
              <a:t>temperaturas</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globales</a:t>
            </a:r>
            <a:r>
              <a:rPr lang="en-GB" sz="1050" dirty="0">
                <a:solidFill>
                  <a:srgbClr val="000000"/>
                </a:solidFill>
                <a:latin typeface="Calibri"/>
                <a:ea typeface="Calibri"/>
                <a:cs typeface="Calibri"/>
                <a:sym typeface="Calibri"/>
              </a:rPr>
              <a:t> y de la </a:t>
            </a:r>
            <a:r>
              <a:rPr lang="en-GB" sz="1050" dirty="0" err="1">
                <a:solidFill>
                  <a:srgbClr val="000000"/>
                </a:solidFill>
                <a:latin typeface="Calibri"/>
                <a:ea typeface="Calibri"/>
                <a:cs typeface="Calibri"/>
                <a:sym typeface="Calibri"/>
              </a:rPr>
              <a:t>superficie</a:t>
            </a:r>
            <a:r>
              <a:rPr lang="en-GB" sz="1050" dirty="0">
                <a:solidFill>
                  <a:srgbClr val="000000"/>
                </a:solidFill>
                <a:latin typeface="Calibri"/>
                <a:ea typeface="Calibri"/>
                <a:cs typeface="Calibri"/>
                <a:sym typeface="Calibri"/>
              </a:rPr>
              <a:t> del mar. </a:t>
            </a:r>
            <a:endParaRPr dirty="0"/>
          </a:p>
          <a:p>
            <a:pPr marL="0" marR="0" lvl="0" indent="0" algn="l" rtl="0">
              <a:spcBef>
                <a:spcPts val="0"/>
              </a:spcBef>
              <a:spcAft>
                <a:spcPts val="0"/>
              </a:spcAft>
              <a:buNone/>
            </a:pPr>
            <a:r>
              <a:rPr lang="en-GB" sz="1050" dirty="0" err="1">
                <a:solidFill>
                  <a:srgbClr val="000000"/>
                </a:solidFill>
                <a:latin typeface="Calibri"/>
                <a:ea typeface="Calibri"/>
                <a:cs typeface="Calibri"/>
                <a:sym typeface="Calibri"/>
              </a:rPr>
              <a:t>Adquirir</a:t>
            </a:r>
            <a:r>
              <a:rPr lang="en-GB" sz="1050" dirty="0">
                <a:solidFill>
                  <a:srgbClr val="000000"/>
                </a:solidFill>
                <a:latin typeface="Calibri"/>
                <a:ea typeface="Calibri"/>
                <a:cs typeface="Calibri"/>
                <a:sym typeface="Calibri"/>
              </a:rPr>
              <a:t> un </a:t>
            </a:r>
            <a:r>
              <a:rPr lang="en-GB" sz="1050" dirty="0" err="1">
                <a:solidFill>
                  <a:srgbClr val="000000"/>
                </a:solidFill>
                <a:latin typeface="Calibri"/>
                <a:ea typeface="Calibri"/>
                <a:cs typeface="Calibri"/>
                <a:sym typeface="Calibri"/>
              </a:rPr>
              <a:t>entendimiento</a:t>
            </a:r>
            <a:r>
              <a:rPr lang="en-GB" sz="1050" dirty="0">
                <a:solidFill>
                  <a:srgbClr val="000000"/>
                </a:solidFill>
                <a:latin typeface="Calibri"/>
                <a:ea typeface="Calibri"/>
                <a:cs typeface="Calibri"/>
                <a:sym typeface="Calibri"/>
              </a:rPr>
              <a:t> del Niño y de sus </a:t>
            </a:r>
            <a:r>
              <a:rPr lang="en-GB" sz="1050" dirty="0" err="1">
                <a:solidFill>
                  <a:srgbClr val="000000"/>
                </a:solidFill>
                <a:latin typeface="Calibri"/>
                <a:ea typeface="Calibri"/>
                <a:cs typeface="Calibri"/>
                <a:sym typeface="Calibri"/>
              </a:rPr>
              <a:t>efectos</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enfocándonos</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en</a:t>
            </a:r>
            <a:r>
              <a:rPr lang="en-GB" sz="1050" dirty="0">
                <a:solidFill>
                  <a:srgbClr val="000000"/>
                </a:solidFill>
                <a:latin typeface="Calibri"/>
                <a:ea typeface="Calibri"/>
                <a:cs typeface="Calibri"/>
                <a:sym typeface="Calibri"/>
              </a:rPr>
              <a:t> Galápagos y </a:t>
            </a:r>
            <a:r>
              <a:rPr lang="en-GB" sz="1050" dirty="0" err="1">
                <a:solidFill>
                  <a:srgbClr val="000000"/>
                </a:solidFill>
                <a:latin typeface="Calibri"/>
                <a:ea typeface="Calibri"/>
                <a:cs typeface="Calibri"/>
                <a:sym typeface="Calibri"/>
              </a:rPr>
              <a:t>en</a:t>
            </a:r>
            <a:r>
              <a:rPr lang="en-GB" sz="1050" dirty="0">
                <a:solidFill>
                  <a:srgbClr val="000000"/>
                </a:solidFill>
                <a:latin typeface="Calibri"/>
                <a:ea typeface="Calibri"/>
                <a:cs typeface="Calibri"/>
                <a:sym typeface="Calibri"/>
              </a:rPr>
              <a:t> la iguana marina. </a:t>
            </a:r>
            <a:endParaRPr dirty="0"/>
          </a:p>
          <a:p>
            <a:pPr marL="0" marR="0" lvl="0" indent="0" algn="l" rtl="0">
              <a:spcBef>
                <a:spcPts val="0"/>
              </a:spcBef>
              <a:spcAft>
                <a:spcPts val="0"/>
              </a:spcAft>
              <a:buNone/>
            </a:pPr>
            <a:r>
              <a:rPr lang="en-GB" sz="1050" b="1" dirty="0">
                <a:solidFill>
                  <a:srgbClr val="000000"/>
                </a:solidFill>
                <a:latin typeface="Calibri"/>
                <a:ea typeface="Calibri"/>
                <a:cs typeface="Calibri"/>
                <a:sym typeface="Calibri"/>
              </a:rPr>
              <a:t> </a:t>
            </a:r>
            <a:endParaRPr dirty="0"/>
          </a:p>
          <a:p>
            <a:pPr marL="0" marR="0" lvl="0" indent="0" algn="l" rtl="0">
              <a:spcBef>
                <a:spcPts val="0"/>
              </a:spcBef>
              <a:spcAft>
                <a:spcPts val="0"/>
              </a:spcAft>
              <a:buNone/>
            </a:pPr>
            <a:r>
              <a:rPr lang="en-GB" sz="1050" b="1" dirty="0">
                <a:solidFill>
                  <a:srgbClr val="000000"/>
                </a:solidFill>
                <a:latin typeface="Calibri"/>
                <a:ea typeface="Calibri"/>
                <a:cs typeface="Calibri"/>
                <a:sym typeface="Calibri"/>
              </a:rPr>
              <a:t>VOCABULARIO CLAVE: </a:t>
            </a:r>
            <a:endParaRPr dirty="0"/>
          </a:p>
          <a:p>
            <a:pPr marL="0" marR="0" lvl="0" indent="0" algn="l" rtl="0">
              <a:spcBef>
                <a:spcPts val="0"/>
              </a:spcBef>
              <a:spcAft>
                <a:spcPts val="0"/>
              </a:spcAft>
              <a:buNone/>
            </a:pPr>
            <a:r>
              <a:rPr lang="en-GB" sz="1050" dirty="0" err="1">
                <a:solidFill>
                  <a:srgbClr val="000000"/>
                </a:solidFill>
                <a:latin typeface="Calibri"/>
                <a:ea typeface="Calibri"/>
                <a:cs typeface="Calibri"/>
                <a:sym typeface="Calibri"/>
              </a:rPr>
              <a:t>cambio</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climático</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temperaturas</a:t>
            </a:r>
            <a:r>
              <a:rPr lang="en-GB" sz="1050" dirty="0">
                <a:solidFill>
                  <a:srgbClr val="000000"/>
                </a:solidFill>
                <a:latin typeface="Calibri"/>
                <a:ea typeface="Calibri"/>
                <a:cs typeface="Calibri"/>
                <a:sym typeface="Calibri"/>
              </a:rPr>
              <a:t>, El Niño, </a:t>
            </a:r>
            <a:r>
              <a:rPr lang="en-GB" sz="1050" dirty="0" err="1">
                <a:solidFill>
                  <a:srgbClr val="000000"/>
                </a:solidFill>
                <a:latin typeface="Calibri"/>
                <a:ea typeface="Calibri"/>
                <a:cs typeface="Calibri"/>
                <a:sym typeface="Calibri"/>
              </a:rPr>
              <a:t>biodiversidad</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erosión</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costera</a:t>
            </a:r>
            <a:endParaRPr sz="1050" dirty="0">
              <a:solidFill>
                <a:srgbClr val="000000"/>
              </a:solidFill>
              <a:latin typeface="Calibri"/>
              <a:ea typeface="Calibri"/>
              <a:cs typeface="Calibri"/>
              <a:sym typeface="Calibri"/>
            </a:endParaRPr>
          </a:p>
          <a:p>
            <a:pPr marL="0" marR="0" lvl="0" indent="0" algn="l" rtl="0">
              <a:spcBef>
                <a:spcPts val="0"/>
              </a:spcBef>
              <a:spcAft>
                <a:spcPts val="0"/>
              </a:spcAft>
              <a:buNone/>
            </a:pPr>
            <a:r>
              <a:rPr lang="en-GB" sz="1050" dirty="0">
                <a:solidFill>
                  <a:srgbClr val="000000"/>
                </a:solidFill>
                <a:latin typeface="Calibri"/>
                <a:ea typeface="Calibri"/>
                <a:cs typeface="Calibri"/>
                <a:sym typeface="Calibri"/>
              </a:rPr>
              <a:t> </a:t>
            </a:r>
            <a:endParaRPr dirty="0"/>
          </a:p>
          <a:p>
            <a:pPr marL="0" marR="0" lvl="0" indent="0" algn="l" rtl="0">
              <a:spcBef>
                <a:spcPts val="0"/>
              </a:spcBef>
              <a:spcAft>
                <a:spcPts val="0"/>
              </a:spcAft>
              <a:buNone/>
            </a:pPr>
            <a:r>
              <a:rPr lang="en-GB" sz="1050" b="1" dirty="0">
                <a:solidFill>
                  <a:srgbClr val="000000"/>
                </a:solidFill>
                <a:latin typeface="Calibri"/>
                <a:ea typeface="Calibri"/>
                <a:cs typeface="Calibri"/>
                <a:sym typeface="Calibri"/>
              </a:rPr>
              <a:t>RECURSOS NECESARIOS: </a:t>
            </a:r>
            <a:endParaRPr dirty="0"/>
          </a:p>
          <a:p>
            <a:pPr marL="171450" marR="0" lvl="0" indent="-171450" algn="l" rtl="0">
              <a:spcBef>
                <a:spcPts val="0"/>
              </a:spcBef>
              <a:spcAft>
                <a:spcPts val="0"/>
              </a:spcAft>
              <a:buClr>
                <a:srgbClr val="000000"/>
              </a:buClr>
              <a:buSzPts val="1050"/>
              <a:buFont typeface="Arial"/>
              <a:buChar char="•"/>
            </a:pPr>
            <a:r>
              <a:rPr lang="en-GB" sz="1050" dirty="0" err="1">
                <a:solidFill>
                  <a:srgbClr val="000000"/>
                </a:solidFill>
                <a:latin typeface="Calibri"/>
                <a:ea typeface="Calibri"/>
                <a:cs typeface="Calibri"/>
                <a:sym typeface="Calibri"/>
              </a:rPr>
              <a:t>Presentación</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powerpoint</a:t>
            </a:r>
            <a:r>
              <a:rPr lang="en-GB" sz="1050" dirty="0">
                <a:solidFill>
                  <a:srgbClr val="000000"/>
                </a:solidFill>
                <a:latin typeface="Calibri"/>
                <a:ea typeface="Calibri"/>
                <a:cs typeface="Calibri"/>
                <a:sym typeface="Calibri"/>
              </a:rPr>
              <a:t> “Cambio </a:t>
            </a:r>
            <a:r>
              <a:rPr lang="en-GB" sz="1050" dirty="0" err="1">
                <a:solidFill>
                  <a:srgbClr val="000000"/>
                </a:solidFill>
                <a:latin typeface="Calibri"/>
                <a:ea typeface="Calibri"/>
                <a:cs typeface="Calibri"/>
                <a:sym typeface="Calibri"/>
              </a:rPr>
              <a:t>climático</a:t>
            </a:r>
            <a:r>
              <a:rPr lang="en-GB" sz="1050" dirty="0">
                <a:solidFill>
                  <a:srgbClr val="000000"/>
                </a:solidFill>
                <a:latin typeface="Calibri"/>
                <a:ea typeface="Calibri"/>
                <a:cs typeface="Calibri"/>
                <a:sym typeface="Calibri"/>
              </a:rPr>
              <a:t> y la iguana marina”</a:t>
            </a:r>
            <a:endParaRPr dirty="0"/>
          </a:p>
          <a:p>
            <a:pPr marL="171450" marR="0" lvl="0" indent="-171450" algn="l" rtl="0">
              <a:spcBef>
                <a:spcPts val="0"/>
              </a:spcBef>
              <a:spcAft>
                <a:spcPts val="0"/>
              </a:spcAft>
              <a:buClr>
                <a:srgbClr val="000000"/>
              </a:buClr>
              <a:buSzPts val="1050"/>
              <a:buFont typeface="Arial"/>
              <a:buChar char="•"/>
            </a:pPr>
            <a:r>
              <a:rPr lang="en-GB" sz="1050" dirty="0" err="1">
                <a:solidFill>
                  <a:srgbClr val="000000"/>
                </a:solidFill>
                <a:latin typeface="Calibri"/>
                <a:ea typeface="Calibri"/>
                <a:cs typeface="Calibri"/>
                <a:sym typeface="Calibri"/>
              </a:rPr>
              <a:t>Hoja</a:t>
            </a:r>
            <a:r>
              <a:rPr lang="en-GB" sz="1050" dirty="0">
                <a:solidFill>
                  <a:srgbClr val="000000"/>
                </a:solidFill>
                <a:latin typeface="Calibri"/>
                <a:ea typeface="Calibri"/>
                <a:cs typeface="Calibri"/>
                <a:sym typeface="Calibri"/>
              </a:rPr>
              <a:t> de </a:t>
            </a:r>
            <a:r>
              <a:rPr lang="en-GB" sz="1050" dirty="0" err="1">
                <a:solidFill>
                  <a:srgbClr val="000000"/>
                </a:solidFill>
                <a:latin typeface="Calibri"/>
                <a:ea typeface="Calibri"/>
                <a:cs typeface="Calibri"/>
                <a:sym typeface="Calibri"/>
              </a:rPr>
              <a:t>información</a:t>
            </a:r>
            <a:r>
              <a:rPr lang="en-GB" sz="1050" dirty="0">
                <a:solidFill>
                  <a:srgbClr val="000000"/>
                </a:solidFill>
                <a:latin typeface="Calibri"/>
                <a:ea typeface="Calibri"/>
                <a:cs typeface="Calibri"/>
                <a:sym typeface="Calibri"/>
              </a:rPr>
              <a:t> “Cambio </a:t>
            </a:r>
            <a:r>
              <a:rPr lang="en-GB" sz="1050" dirty="0" err="1">
                <a:solidFill>
                  <a:srgbClr val="000000"/>
                </a:solidFill>
                <a:latin typeface="Calibri"/>
                <a:ea typeface="Calibri"/>
                <a:cs typeface="Calibri"/>
                <a:sym typeface="Calibri"/>
              </a:rPr>
              <a:t>climático</a:t>
            </a:r>
            <a:r>
              <a:rPr lang="en-GB" sz="1050" dirty="0">
                <a:solidFill>
                  <a:srgbClr val="000000"/>
                </a:solidFill>
                <a:latin typeface="Calibri"/>
                <a:ea typeface="Calibri"/>
                <a:cs typeface="Calibri"/>
                <a:sym typeface="Calibri"/>
              </a:rPr>
              <a:t> y la iguana marina”</a:t>
            </a:r>
            <a:endParaRPr dirty="0"/>
          </a:p>
          <a:p>
            <a:pPr marL="171450" marR="0" lvl="0" indent="-171450" algn="l" rtl="0">
              <a:spcBef>
                <a:spcPts val="0"/>
              </a:spcBef>
              <a:spcAft>
                <a:spcPts val="0"/>
              </a:spcAft>
              <a:buClr>
                <a:srgbClr val="000000"/>
              </a:buClr>
              <a:buSzPts val="1050"/>
              <a:buFont typeface="Arial"/>
              <a:buChar char="•"/>
            </a:pPr>
            <a:r>
              <a:rPr lang="en-GB" sz="1050" dirty="0" err="1">
                <a:solidFill>
                  <a:srgbClr val="000000"/>
                </a:solidFill>
                <a:latin typeface="Calibri"/>
                <a:ea typeface="Calibri"/>
                <a:cs typeface="Calibri"/>
                <a:sym typeface="Calibri"/>
              </a:rPr>
              <a:t>Acceso</a:t>
            </a:r>
            <a:r>
              <a:rPr lang="en-GB" sz="1050" dirty="0">
                <a:solidFill>
                  <a:srgbClr val="000000"/>
                </a:solidFill>
                <a:latin typeface="Calibri"/>
                <a:ea typeface="Calibri"/>
                <a:cs typeface="Calibri"/>
                <a:sym typeface="Calibri"/>
              </a:rPr>
              <a:t> a internet para </a:t>
            </a:r>
            <a:r>
              <a:rPr lang="en-GB" sz="1050" dirty="0" err="1">
                <a:solidFill>
                  <a:srgbClr val="000000"/>
                </a:solidFill>
                <a:latin typeface="Calibri"/>
                <a:ea typeface="Calibri"/>
                <a:cs typeface="Calibri"/>
                <a:sym typeface="Calibri"/>
              </a:rPr>
              <a:t>los</a:t>
            </a:r>
            <a:r>
              <a:rPr lang="en-GB" sz="1050" dirty="0">
                <a:solidFill>
                  <a:srgbClr val="000000"/>
                </a:solidFill>
                <a:latin typeface="Calibri"/>
                <a:ea typeface="Calibri"/>
                <a:cs typeface="Calibri"/>
                <a:sym typeface="Calibri"/>
              </a:rPr>
              <a:t> enlaces</a:t>
            </a:r>
            <a:endParaRPr dirty="0"/>
          </a:p>
          <a:p>
            <a:pPr marL="171450" marR="0" lvl="0" indent="-171450" algn="l" rtl="0">
              <a:spcBef>
                <a:spcPts val="0"/>
              </a:spcBef>
              <a:spcAft>
                <a:spcPts val="0"/>
              </a:spcAft>
              <a:buClr>
                <a:srgbClr val="000000"/>
              </a:buClr>
              <a:buSzPts val="1050"/>
              <a:buFont typeface="Arial"/>
              <a:buChar char="•"/>
            </a:pPr>
            <a:r>
              <a:rPr lang="en-GB" sz="1050" dirty="0">
                <a:solidFill>
                  <a:srgbClr val="000000"/>
                </a:solidFill>
                <a:latin typeface="Calibri"/>
                <a:ea typeface="Calibri"/>
                <a:cs typeface="Calibri"/>
                <a:sym typeface="Calibri"/>
              </a:rPr>
              <a:t>Mapa </a:t>
            </a:r>
            <a:r>
              <a:rPr lang="en-GB" sz="1050" dirty="0" err="1">
                <a:solidFill>
                  <a:srgbClr val="000000"/>
                </a:solidFill>
                <a:latin typeface="Calibri"/>
                <a:ea typeface="Calibri"/>
                <a:cs typeface="Calibri"/>
                <a:sym typeface="Calibri"/>
              </a:rPr>
              <a:t>blanca</a:t>
            </a:r>
            <a:r>
              <a:rPr lang="en-GB" sz="1050" dirty="0">
                <a:solidFill>
                  <a:srgbClr val="000000"/>
                </a:solidFill>
                <a:latin typeface="Calibri"/>
                <a:ea typeface="Calibri"/>
                <a:cs typeface="Calibri"/>
                <a:sym typeface="Calibri"/>
              </a:rPr>
              <a:t> del </a:t>
            </a:r>
            <a:r>
              <a:rPr lang="en-GB" sz="1050" dirty="0" err="1">
                <a:solidFill>
                  <a:srgbClr val="000000"/>
                </a:solidFill>
                <a:latin typeface="Calibri"/>
                <a:ea typeface="Calibri"/>
                <a:cs typeface="Calibri"/>
                <a:sym typeface="Calibri"/>
              </a:rPr>
              <a:t>mundo</a:t>
            </a:r>
            <a:endParaRPr sz="1050" dirty="0">
              <a:solidFill>
                <a:srgbClr val="000000"/>
              </a:solidFill>
              <a:latin typeface="Calibri"/>
              <a:ea typeface="Calibri"/>
              <a:cs typeface="Calibri"/>
              <a:sym typeface="Calibri"/>
            </a:endParaRPr>
          </a:p>
          <a:p>
            <a:pPr marL="171450" marR="0" lvl="0" indent="-171450" algn="l" rtl="0">
              <a:spcBef>
                <a:spcPts val="0"/>
              </a:spcBef>
              <a:spcAft>
                <a:spcPts val="0"/>
              </a:spcAft>
              <a:buClr>
                <a:srgbClr val="000000"/>
              </a:buClr>
              <a:buSzPts val="1050"/>
              <a:buFont typeface="Arial"/>
              <a:buChar char="•"/>
            </a:pPr>
            <a:r>
              <a:rPr lang="en-GB" sz="1050" dirty="0">
                <a:solidFill>
                  <a:srgbClr val="000000"/>
                </a:solidFill>
                <a:latin typeface="Calibri"/>
                <a:ea typeface="Calibri"/>
                <a:cs typeface="Calibri"/>
                <a:sym typeface="Calibri"/>
              </a:rPr>
              <a:t>La </a:t>
            </a:r>
            <a:r>
              <a:rPr lang="en-GB" sz="1050" dirty="0" err="1">
                <a:solidFill>
                  <a:srgbClr val="000000"/>
                </a:solidFill>
                <a:latin typeface="Calibri"/>
                <a:ea typeface="Calibri"/>
                <a:cs typeface="Calibri"/>
                <a:sym typeface="Calibri"/>
              </a:rPr>
              <a:t>hoja</a:t>
            </a:r>
            <a:r>
              <a:rPr lang="en-GB" sz="1050" dirty="0">
                <a:solidFill>
                  <a:srgbClr val="000000"/>
                </a:solidFill>
                <a:latin typeface="Calibri"/>
                <a:ea typeface="Calibri"/>
                <a:cs typeface="Calibri"/>
                <a:sym typeface="Calibri"/>
              </a:rPr>
              <a:t> de </a:t>
            </a:r>
            <a:r>
              <a:rPr lang="en-GB" sz="1050" dirty="0" err="1">
                <a:solidFill>
                  <a:srgbClr val="000000"/>
                </a:solidFill>
                <a:latin typeface="Calibri"/>
                <a:ea typeface="Calibri"/>
                <a:cs typeface="Calibri"/>
                <a:sym typeface="Calibri"/>
              </a:rPr>
              <a:t>datos</a:t>
            </a:r>
            <a:r>
              <a:rPr lang="en-GB" sz="1050" dirty="0">
                <a:solidFill>
                  <a:srgbClr val="000000"/>
                </a:solidFill>
                <a:latin typeface="Calibri"/>
                <a:ea typeface="Calibri"/>
                <a:cs typeface="Calibri"/>
                <a:sym typeface="Calibri"/>
              </a:rPr>
              <a:t> “Los </a:t>
            </a:r>
            <a:r>
              <a:rPr lang="en-GB" sz="1050" dirty="0" err="1">
                <a:solidFill>
                  <a:srgbClr val="000000"/>
                </a:solidFill>
                <a:latin typeface="Calibri"/>
                <a:ea typeface="Calibri"/>
                <a:cs typeface="Calibri"/>
                <a:sym typeface="Calibri"/>
              </a:rPr>
              <a:t>dragones</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decrecientes</a:t>
            </a:r>
            <a:r>
              <a:rPr lang="en-GB" sz="1050" dirty="0">
                <a:solidFill>
                  <a:srgbClr val="000000"/>
                </a:solidFill>
                <a:latin typeface="Calibri"/>
                <a:ea typeface="Calibri"/>
                <a:cs typeface="Calibri"/>
                <a:sym typeface="Calibri"/>
              </a:rPr>
              <a:t>”</a:t>
            </a:r>
            <a:endParaRPr dirty="0"/>
          </a:p>
          <a:p>
            <a:pPr marL="171450" marR="0" lvl="0" indent="-171450" algn="l" rtl="0">
              <a:spcBef>
                <a:spcPts val="0"/>
              </a:spcBef>
              <a:spcAft>
                <a:spcPts val="0"/>
              </a:spcAft>
              <a:buClr>
                <a:srgbClr val="000000"/>
              </a:buClr>
              <a:buSzPts val="1050"/>
              <a:buFont typeface="Arial"/>
              <a:buChar char="•"/>
            </a:pPr>
            <a:r>
              <a:rPr lang="en-GB" sz="1050" dirty="0">
                <a:solidFill>
                  <a:srgbClr val="000000"/>
                </a:solidFill>
                <a:latin typeface="Calibri"/>
                <a:ea typeface="Calibri"/>
                <a:cs typeface="Calibri"/>
                <a:sym typeface="Calibri"/>
              </a:rPr>
              <a:t>La </a:t>
            </a:r>
            <a:r>
              <a:rPr lang="en-GB" sz="1050" dirty="0" err="1">
                <a:solidFill>
                  <a:srgbClr val="000000"/>
                </a:solidFill>
                <a:latin typeface="Calibri"/>
                <a:ea typeface="Calibri"/>
                <a:cs typeface="Calibri"/>
                <a:sym typeface="Calibri"/>
              </a:rPr>
              <a:t>revista</a:t>
            </a:r>
            <a:r>
              <a:rPr lang="en-GB" sz="1050" dirty="0">
                <a:solidFill>
                  <a:srgbClr val="000000"/>
                </a:solidFill>
                <a:latin typeface="Calibri"/>
                <a:ea typeface="Calibri"/>
                <a:cs typeface="Calibri"/>
                <a:sym typeface="Calibri"/>
              </a:rPr>
              <a:t>  Iguana Marina para </a:t>
            </a:r>
            <a:r>
              <a:rPr lang="en-GB" sz="1050" dirty="0" err="1">
                <a:solidFill>
                  <a:srgbClr val="000000"/>
                </a:solidFill>
                <a:latin typeface="Calibri"/>
                <a:ea typeface="Calibri"/>
                <a:cs typeface="Calibri"/>
                <a:sym typeface="Calibri"/>
              </a:rPr>
              <a:t>más</a:t>
            </a:r>
            <a:r>
              <a:rPr lang="en-GB" sz="1050" dirty="0">
                <a:solidFill>
                  <a:srgbClr val="000000"/>
                </a:solidFill>
                <a:latin typeface="Calibri"/>
                <a:ea typeface="Calibri"/>
                <a:cs typeface="Calibri"/>
                <a:sym typeface="Calibri"/>
              </a:rPr>
              <a:t> </a:t>
            </a:r>
            <a:r>
              <a:rPr lang="en-GB" sz="1050" dirty="0" err="1">
                <a:solidFill>
                  <a:srgbClr val="000000"/>
                </a:solidFill>
                <a:latin typeface="Calibri"/>
                <a:ea typeface="Calibri"/>
                <a:cs typeface="Calibri"/>
                <a:sym typeface="Calibri"/>
              </a:rPr>
              <a:t>información</a:t>
            </a:r>
            <a:endParaRPr sz="1050" dirty="0">
              <a:solidFill>
                <a:srgbClr val="000000"/>
              </a:solidFill>
              <a:latin typeface="Calibri"/>
              <a:ea typeface="Calibri"/>
              <a:cs typeface="Calibri"/>
              <a:sym typeface="Calibri"/>
            </a:endParaRPr>
          </a:p>
          <a:p>
            <a:pPr marL="0" marR="0" lvl="0" indent="0" algn="l" rtl="0">
              <a:spcBef>
                <a:spcPts val="0"/>
              </a:spcBef>
              <a:spcAft>
                <a:spcPts val="0"/>
              </a:spcAft>
              <a:buNone/>
            </a:pPr>
            <a:r>
              <a:rPr lang="en-GB" sz="1050" b="1" dirty="0">
                <a:solidFill>
                  <a:srgbClr val="000000"/>
                </a:solidFill>
                <a:latin typeface="Calibri"/>
                <a:ea typeface="Calibri"/>
                <a:cs typeface="Calibri"/>
                <a:sym typeface="Calibri"/>
              </a:rPr>
              <a:t> </a:t>
            </a:r>
            <a:endParaRPr/>
          </a:p>
          <a:p>
            <a:pPr marL="0" marR="0" lvl="0" indent="0" algn="l" rtl="0">
              <a:spcBef>
                <a:spcPts val="0"/>
              </a:spcBef>
              <a:spcAft>
                <a:spcPts val="0"/>
              </a:spcAft>
              <a:buNone/>
            </a:pPr>
            <a:endParaRPr sz="1050">
              <a:solidFill>
                <a:schemeClr val="dk1"/>
              </a:solidFill>
              <a:latin typeface="Calibri"/>
              <a:ea typeface="Calibri"/>
              <a:cs typeface="Calibri"/>
              <a:sym typeface="Calibri"/>
            </a:endParaRPr>
          </a:p>
          <a:p>
            <a:pPr marL="0" marR="0" lvl="0" indent="0" algn="l" rtl="0">
              <a:spcBef>
                <a:spcPts val="0"/>
              </a:spcBef>
              <a:spcAft>
                <a:spcPts val="0"/>
              </a:spcAft>
              <a:buNone/>
            </a:pPr>
            <a:endParaRPr sz="800" dirty="0">
              <a:solidFill>
                <a:schemeClr val="dk1"/>
              </a:solidFill>
              <a:latin typeface="Avenir"/>
              <a:ea typeface="Avenir"/>
              <a:cs typeface="Avenir"/>
              <a:sym typeface="Avenir"/>
            </a:endParaRPr>
          </a:p>
        </p:txBody>
      </p:sp>
      <p:sp>
        <p:nvSpPr>
          <p:cNvPr id="91" name="Google Shape;91;p1"/>
          <p:cNvSpPr txBox="1"/>
          <p:nvPr/>
        </p:nvSpPr>
        <p:spPr>
          <a:xfrm>
            <a:off x="5465421" y="6304977"/>
            <a:ext cx="4097900" cy="241605"/>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485" dirty="0">
                <a:solidFill>
                  <a:schemeClr val="dk1"/>
                </a:solidFill>
                <a:latin typeface="Avenir"/>
                <a:ea typeface="Avenir"/>
                <a:cs typeface="Avenir"/>
                <a:sym typeface="Avenir"/>
              </a:rPr>
              <a:t>Un </a:t>
            </a:r>
            <a:r>
              <a:rPr lang="en-GB" sz="485" dirty="0" err="1">
                <a:solidFill>
                  <a:schemeClr val="dk1"/>
                </a:solidFill>
                <a:latin typeface="Avenir"/>
                <a:ea typeface="Avenir"/>
                <a:cs typeface="Avenir"/>
                <a:sym typeface="Avenir"/>
              </a:rPr>
              <a:t>recurso</a:t>
            </a:r>
            <a:r>
              <a:rPr lang="en-GB" sz="485" dirty="0">
                <a:solidFill>
                  <a:schemeClr val="dk1"/>
                </a:solidFill>
                <a:latin typeface="Avenir"/>
                <a:ea typeface="Avenir"/>
                <a:cs typeface="Avenir"/>
                <a:sym typeface="Avenir"/>
              </a:rPr>
              <a:t> </a:t>
            </a:r>
            <a:r>
              <a:rPr lang="en-GB" sz="485" dirty="0" err="1">
                <a:solidFill>
                  <a:schemeClr val="dk1"/>
                </a:solidFill>
                <a:latin typeface="Avenir"/>
                <a:ea typeface="Avenir"/>
                <a:cs typeface="Avenir"/>
                <a:sym typeface="Avenir"/>
              </a:rPr>
              <a:t>proporcionado</a:t>
            </a:r>
            <a:r>
              <a:rPr lang="en-GB" sz="485" dirty="0">
                <a:solidFill>
                  <a:schemeClr val="dk1"/>
                </a:solidFill>
                <a:latin typeface="Avenir"/>
                <a:ea typeface="Avenir"/>
                <a:cs typeface="Avenir"/>
                <a:sym typeface="Avenir"/>
              </a:rPr>
              <a:t> </a:t>
            </a:r>
            <a:r>
              <a:rPr lang="en-GB" sz="485" dirty="0" err="1">
                <a:solidFill>
                  <a:schemeClr val="dk1"/>
                </a:solidFill>
                <a:latin typeface="Avenir"/>
                <a:ea typeface="Avenir"/>
                <a:cs typeface="Avenir"/>
                <a:sym typeface="Avenir"/>
              </a:rPr>
              <a:t>por</a:t>
            </a:r>
            <a:r>
              <a:rPr lang="en-GB" sz="485" dirty="0">
                <a:solidFill>
                  <a:schemeClr val="dk1"/>
                </a:solidFill>
                <a:latin typeface="Avenir"/>
                <a:ea typeface="Avenir"/>
                <a:cs typeface="Avenir"/>
                <a:sym typeface="Avenir"/>
              </a:rPr>
              <a:t> Galapagos Conservation Trust, </a:t>
            </a:r>
            <a:r>
              <a:rPr lang="en-GB" sz="485" dirty="0" err="1">
                <a:solidFill>
                  <a:schemeClr val="dk1"/>
                </a:solidFill>
                <a:latin typeface="Avenir"/>
                <a:ea typeface="Avenir"/>
                <a:cs typeface="Avenir"/>
                <a:sym typeface="Avenir"/>
              </a:rPr>
              <a:t>una</a:t>
            </a:r>
            <a:r>
              <a:rPr lang="en-GB" sz="485" dirty="0">
                <a:solidFill>
                  <a:schemeClr val="dk1"/>
                </a:solidFill>
                <a:latin typeface="Avenir"/>
                <a:ea typeface="Avenir"/>
                <a:cs typeface="Avenir"/>
                <a:sym typeface="Avenir"/>
              </a:rPr>
              <a:t> </a:t>
            </a:r>
            <a:r>
              <a:rPr lang="en-GB" sz="485" dirty="0" err="1">
                <a:solidFill>
                  <a:schemeClr val="dk1"/>
                </a:solidFill>
                <a:latin typeface="Avenir"/>
                <a:ea typeface="Avenir"/>
                <a:cs typeface="Avenir"/>
                <a:sym typeface="Avenir"/>
              </a:rPr>
              <a:t>organización</a:t>
            </a:r>
            <a:r>
              <a:rPr lang="en-GB" sz="485" dirty="0">
                <a:solidFill>
                  <a:schemeClr val="dk1"/>
                </a:solidFill>
                <a:latin typeface="Avenir"/>
                <a:ea typeface="Avenir"/>
                <a:cs typeface="Avenir"/>
                <a:sym typeface="Avenir"/>
              </a:rPr>
              <a:t> </a:t>
            </a:r>
            <a:r>
              <a:rPr lang="en-GB" sz="485" dirty="0" err="1">
                <a:solidFill>
                  <a:schemeClr val="dk1"/>
                </a:solidFill>
                <a:latin typeface="Avenir"/>
                <a:ea typeface="Avenir"/>
                <a:cs typeface="Avenir"/>
                <a:sym typeface="Avenir"/>
              </a:rPr>
              <a:t>caritativa</a:t>
            </a:r>
            <a:r>
              <a:rPr lang="en-GB" sz="485" dirty="0">
                <a:solidFill>
                  <a:schemeClr val="dk1"/>
                </a:solidFill>
                <a:latin typeface="Avenir"/>
                <a:ea typeface="Avenir"/>
                <a:cs typeface="Avenir"/>
                <a:sym typeface="Avenir"/>
              </a:rPr>
              <a:t> </a:t>
            </a:r>
            <a:r>
              <a:rPr lang="en-GB" sz="485" dirty="0" err="1">
                <a:solidFill>
                  <a:schemeClr val="dk1"/>
                </a:solidFill>
                <a:latin typeface="Avenir"/>
                <a:ea typeface="Avenir"/>
                <a:cs typeface="Avenir"/>
                <a:sym typeface="Avenir"/>
              </a:rPr>
              <a:t>registrada</a:t>
            </a:r>
            <a:r>
              <a:rPr lang="en-GB" sz="485" dirty="0">
                <a:solidFill>
                  <a:schemeClr val="dk1"/>
                </a:solidFill>
                <a:latin typeface="Avenir"/>
                <a:ea typeface="Avenir"/>
                <a:cs typeface="Avenir"/>
                <a:sym typeface="Avenir"/>
              </a:rPr>
              <a:t> con </a:t>
            </a:r>
            <a:r>
              <a:rPr lang="en-GB" sz="485" dirty="0" err="1">
                <a:solidFill>
                  <a:schemeClr val="dk1"/>
                </a:solidFill>
                <a:latin typeface="Avenir"/>
                <a:ea typeface="Avenir"/>
                <a:cs typeface="Avenir"/>
                <a:sym typeface="Avenir"/>
              </a:rPr>
              <a:t>el</a:t>
            </a:r>
            <a:r>
              <a:rPr lang="en-GB" sz="485" dirty="0">
                <a:solidFill>
                  <a:schemeClr val="dk1"/>
                </a:solidFill>
                <a:latin typeface="Avenir"/>
                <a:ea typeface="Avenir"/>
                <a:cs typeface="Avenir"/>
                <a:sym typeface="Avenir"/>
              </a:rPr>
              <a:t> n°1043470))</a:t>
            </a:r>
          </a:p>
          <a:p>
            <a:pPr marL="0" marR="0" lvl="0" indent="0" algn="r" rtl="0">
              <a:spcBef>
                <a:spcPts val="0"/>
              </a:spcBef>
              <a:spcAft>
                <a:spcPts val="0"/>
              </a:spcAft>
              <a:buNone/>
            </a:pPr>
            <a:r>
              <a:rPr lang="en-GB" sz="485" i="1" dirty="0">
                <a:solidFill>
                  <a:schemeClr val="dk1"/>
                </a:solidFill>
                <a:latin typeface="Avenir"/>
                <a:ea typeface="Avenir"/>
                <a:cs typeface="Avenir"/>
                <a:sym typeface="Avenir"/>
              </a:rPr>
              <a:t>GALAPAGOSCONSERVATION.ORG.UK</a:t>
            </a:r>
            <a:endParaRPr lang="en-GB" dirty="0"/>
          </a:p>
        </p:txBody>
      </p:sp>
      <p:sp>
        <p:nvSpPr>
          <p:cNvPr id="92" name="Google Shape;92;p1"/>
          <p:cNvSpPr/>
          <p:nvPr/>
        </p:nvSpPr>
        <p:spPr>
          <a:xfrm>
            <a:off x="4953001" y="1281892"/>
            <a:ext cx="2344726" cy="255641"/>
          </a:xfrm>
          <a:prstGeom prst="rect">
            <a:avLst/>
          </a:prstGeom>
          <a:noFill/>
          <a:ln>
            <a:noFill/>
          </a:ln>
        </p:spPr>
        <p:txBody>
          <a:bodyPr spcFirstLastPara="1" wrap="square" lIns="63300" tIns="31650" rIns="63300" bIns="31650" anchor="ctr" anchorCtr="0">
            <a:spAutoFit/>
          </a:bodyPr>
          <a:lstStyle/>
          <a:p>
            <a:pPr marL="0" marR="0" lvl="0" indent="0" algn="l" rtl="0">
              <a:spcBef>
                <a:spcPts val="0"/>
              </a:spcBef>
              <a:spcAft>
                <a:spcPts val="0"/>
              </a:spcAft>
              <a:buNone/>
            </a:pPr>
            <a:endParaRPr sz="1246">
              <a:solidFill>
                <a:schemeClr val="dk1"/>
              </a:solidFill>
              <a:latin typeface="Calibri"/>
              <a:ea typeface="Calibri"/>
              <a:cs typeface="Calibri"/>
              <a:sym typeface="Calibri"/>
            </a:endParaRPr>
          </a:p>
        </p:txBody>
      </p:sp>
      <p:sp>
        <p:nvSpPr>
          <p:cNvPr id="94" name="Google Shape;94;p1"/>
          <p:cNvSpPr/>
          <p:nvPr/>
        </p:nvSpPr>
        <p:spPr>
          <a:xfrm>
            <a:off x="3489154" y="1197932"/>
            <a:ext cx="2990682" cy="540917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50" b="1">
                <a:solidFill>
                  <a:schemeClr val="dk1"/>
                </a:solidFill>
                <a:latin typeface="Calibri"/>
                <a:ea typeface="Calibri"/>
                <a:cs typeface="Calibri"/>
                <a:sym typeface="Calibri"/>
              </a:rPr>
              <a:t>PARA EMPEZAR: </a:t>
            </a:r>
            <a:endParaRPr/>
          </a:p>
          <a:p>
            <a:pPr marL="0" marR="0" lvl="0" indent="0" algn="l" rtl="0">
              <a:spcBef>
                <a:spcPts val="0"/>
              </a:spcBef>
              <a:spcAft>
                <a:spcPts val="0"/>
              </a:spcAft>
              <a:buNone/>
            </a:pPr>
            <a:r>
              <a:rPr lang="en-GB" sz="1050">
                <a:solidFill>
                  <a:schemeClr val="dk1"/>
                </a:solidFill>
                <a:latin typeface="Calibri"/>
                <a:ea typeface="Calibri"/>
                <a:cs typeface="Calibri"/>
                <a:sym typeface="Calibri"/>
              </a:rPr>
              <a:t>La presentación powerpoint te guiará a lo largo de la actividad. Empieza preguntando a tu grupo de estudiantes cómo entienden el término “Cambio Climático”. </a:t>
            </a:r>
            <a:endParaRPr/>
          </a:p>
          <a:p>
            <a:pPr marL="0" marR="0" lvl="0" indent="0" algn="l" rtl="0">
              <a:spcBef>
                <a:spcPts val="0"/>
              </a:spcBef>
              <a:spcAft>
                <a:spcPts val="0"/>
              </a:spcAft>
              <a:buNone/>
            </a:pPr>
            <a:r>
              <a:rPr lang="en-GB" sz="1050">
                <a:solidFill>
                  <a:schemeClr val="dk1"/>
                </a:solidFill>
                <a:latin typeface="Calibri"/>
                <a:ea typeface="Calibri"/>
                <a:cs typeface="Calibri"/>
                <a:sym typeface="Calibri"/>
              </a:rPr>
              <a:t>Lee la definición. Hay información útil acerca del cambio climático en este enlace. Presenta el cambio climático y los océanos.</a:t>
            </a:r>
            <a:endParaRPr/>
          </a:p>
          <a:p>
            <a:pPr marL="0" marR="0" lvl="0" indent="0" algn="l" rtl="0">
              <a:spcBef>
                <a:spcPts val="0"/>
              </a:spcBef>
              <a:spcAft>
                <a:spcPts val="0"/>
              </a:spcAft>
              <a:buNone/>
            </a:pPr>
            <a:r>
              <a:rPr lang="en-GB" sz="1050">
                <a:solidFill>
                  <a:schemeClr val="dk1"/>
                </a:solidFill>
                <a:latin typeface="Calibri"/>
                <a:ea typeface="Calibri"/>
                <a:cs typeface="Calibri"/>
                <a:sym typeface="Calibri"/>
              </a:rPr>
              <a:t>Como El Niño tiene un impacto en las islas y su vida silvestre, la diapositiva 2 profundiza este tema. Hay un enlace para más información. </a:t>
            </a:r>
            <a:r>
              <a:rPr lang="en-GB" sz="1050" u="sng">
                <a:solidFill>
                  <a:schemeClr val="dk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http://www.metoffice.gov.uk/climate-guide/climate-change</a:t>
            </a:r>
            <a:endParaRPr sz="1050">
              <a:solidFill>
                <a:schemeClr val="dk1"/>
              </a:solidFill>
              <a:latin typeface="Calibri"/>
              <a:ea typeface="Calibri"/>
              <a:cs typeface="Calibri"/>
              <a:sym typeface="Calibri"/>
            </a:endParaRPr>
          </a:p>
          <a:p>
            <a:pPr marL="0" marR="0" lvl="0" indent="0" algn="l" rtl="0">
              <a:spcBef>
                <a:spcPts val="0"/>
              </a:spcBef>
              <a:spcAft>
                <a:spcPts val="0"/>
              </a:spcAft>
              <a:buNone/>
            </a:pPr>
            <a:r>
              <a:rPr lang="en-GB" sz="1050">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1050" b="1">
                <a:solidFill>
                  <a:schemeClr val="dk1"/>
                </a:solidFill>
                <a:latin typeface="Calibri"/>
                <a:ea typeface="Calibri"/>
                <a:cs typeface="Calibri"/>
                <a:sym typeface="Calibri"/>
              </a:rPr>
              <a:t>PROFUNDIZANDO EL TEMA: </a:t>
            </a:r>
            <a:endParaRPr/>
          </a:p>
          <a:p>
            <a:pPr marL="0" marR="0" lvl="0" indent="0" algn="l" rtl="0">
              <a:spcBef>
                <a:spcPts val="0"/>
              </a:spcBef>
              <a:spcAft>
                <a:spcPts val="0"/>
              </a:spcAft>
              <a:buNone/>
            </a:pPr>
            <a:r>
              <a:rPr lang="en-GB" sz="1050">
                <a:solidFill>
                  <a:schemeClr val="dk1"/>
                </a:solidFill>
                <a:latin typeface="Calibri"/>
                <a:ea typeface="Calibri"/>
                <a:cs typeface="Calibri"/>
                <a:sym typeface="Calibri"/>
              </a:rPr>
              <a:t>Preguntales que debatan de los impactos que el Niño puede tener sobre los animales de Galápagos que dependen del medio marino. </a:t>
            </a:r>
            <a:endParaRPr/>
          </a:p>
          <a:p>
            <a:pPr marL="0" marR="0" lvl="0" indent="0" algn="l" rtl="0">
              <a:spcBef>
                <a:spcPts val="0"/>
              </a:spcBef>
              <a:spcAft>
                <a:spcPts val="0"/>
              </a:spcAft>
              <a:buNone/>
            </a:pPr>
            <a:r>
              <a:rPr lang="en-GB" sz="1050">
                <a:solidFill>
                  <a:schemeClr val="dk1"/>
                </a:solidFill>
                <a:latin typeface="Calibri"/>
                <a:ea typeface="Calibri"/>
                <a:cs typeface="Calibri"/>
                <a:sym typeface="Calibri"/>
              </a:rPr>
              <a:t>Aunque todas las especies se ven afectadas negativamente, las que no pueden irse a buscar comida en otro lado son las que sufren más de los impactos. </a:t>
            </a:r>
            <a:endParaRPr/>
          </a:p>
          <a:p>
            <a:pPr marL="0" marR="0" lvl="0" indent="0" algn="l" rtl="0">
              <a:spcBef>
                <a:spcPts val="0"/>
              </a:spcBef>
              <a:spcAft>
                <a:spcPts val="0"/>
              </a:spcAft>
              <a:buNone/>
            </a:pPr>
            <a:r>
              <a:rPr lang="en-GB" sz="1050">
                <a:solidFill>
                  <a:schemeClr val="dk1"/>
                </a:solidFill>
                <a:latin typeface="Calibri"/>
                <a:ea typeface="Calibri"/>
                <a:cs typeface="Calibri"/>
                <a:sym typeface="Calibri"/>
              </a:rPr>
              <a:t>La iguana marina, el pingüino de Galápagos y el cormorán no volador  son tales especies. Las poblaciones de lobos marinos también pueden ser diezmadas en caso de un El Niño severo. </a:t>
            </a:r>
            <a:endParaRPr/>
          </a:p>
          <a:p>
            <a:pPr marL="0" marR="0" lvl="0" indent="0" algn="l" rtl="0">
              <a:spcBef>
                <a:spcPts val="0"/>
              </a:spcBef>
              <a:spcAft>
                <a:spcPts val="0"/>
              </a:spcAft>
              <a:buNone/>
            </a:pPr>
            <a:r>
              <a:rPr lang="en-GB" sz="1050">
                <a:solidFill>
                  <a:schemeClr val="dk1"/>
                </a:solidFill>
                <a:latin typeface="Calibri"/>
                <a:ea typeface="Calibri"/>
                <a:cs typeface="Calibri"/>
                <a:sym typeface="Calibri"/>
              </a:rPr>
              <a:t>Las Fragatas, los delfines mulares  y los meros bacalao pueden viajar fácilmente hacia fuentes de comida más lejanas, así como los tiburones martillos. </a:t>
            </a:r>
            <a:endParaRPr/>
          </a:p>
          <a:p>
            <a:pPr marL="0" marR="0" lvl="0" indent="0" algn="l" rtl="0">
              <a:spcBef>
                <a:spcPts val="0"/>
              </a:spcBef>
              <a:spcAft>
                <a:spcPts val="0"/>
              </a:spcAft>
              <a:buNone/>
            </a:pPr>
            <a:endParaRPr sz="1050">
              <a:solidFill>
                <a:schemeClr val="dk1"/>
              </a:solidFill>
              <a:latin typeface="Calibri"/>
              <a:ea typeface="Calibri"/>
              <a:cs typeface="Calibri"/>
              <a:sym typeface="Calibri"/>
            </a:endParaRPr>
          </a:p>
          <a:p>
            <a:pPr marL="0" marR="0" lvl="0" indent="0" algn="l" rtl="0">
              <a:spcBef>
                <a:spcPts val="0"/>
              </a:spcBef>
              <a:spcAft>
                <a:spcPts val="0"/>
              </a:spcAft>
              <a:buNone/>
            </a:pPr>
            <a:br>
              <a:rPr lang="en-GB" sz="1000">
                <a:solidFill>
                  <a:schemeClr val="dk1"/>
                </a:solidFill>
                <a:latin typeface="Calibri"/>
                <a:ea typeface="Calibri"/>
                <a:cs typeface="Calibri"/>
                <a:sym typeface="Calibri"/>
              </a:rPr>
            </a:br>
            <a:endParaRPr sz="1000">
              <a:solidFill>
                <a:srgbClr val="000000"/>
              </a:solidFill>
              <a:latin typeface="Calibri"/>
              <a:ea typeface="Calibri"/>
              <a:cs typeface="Calibri"/>
              <a:sym typeface="Calibri"/>
            </a:endParaRPr>
          </a:p>
        </p:txBody>
      </p:sp>
      <p:pic>
        <p:nvPicPr>
          <p:cNvPr id="95" name="Google Shape;95;p1"/>
          <p:cNvPicPr preferRelativeResize="0"/>
          <p:nvPr/>
        </p:nvPicPr>
        <p:blipFill rotWithShape="1">
          <a:blip r:embed="rId5">
            <a:alphaModFix/>
          </a:blip>
          <a:srcRect/>
          <a:stretch/>
        </p:blipFill>
        <p:spPr>
          <a:xfrm>
            <a:off x="9066355" y="374607"/>
            <a:ext cx="424180" cy="366395"/>
          </a:xfrm>
          <a:prstGeom prst="rect">
            <a:avLst/>
          </a:prstGeom>
          <a:noFill/>
          <a:ln>
            <a:noFill/>
          </a:ln>
        </p:spPr>
      </p:pic>
      <p:sp>
        <p:nvSpPr>
          <p:cNvPr id="96" name="Google Shape;96;p1"/>
          <p:cNvSpPr txBox="1"/>
          <p:nvPr/>
        </p:nvSpPr>
        <p:spPr>
          <a:xfrm>
            <a:off x="6611852" y="349085"/>
            <a:ext cx="2606089" cy="373380"/>
          </a:xfrm>
          <a:prstGeom prst="rect">
            <a:avLst/>
          </a:prstGeom>
          <a:noFill/>
          <a:ln>
            <a:noFill/>
          </a:ln>
        </p:spPr>
        <p:txBody>
          <a:bodyPr spcFirstLastPara="1" wrap="square" lIns="91425" tIns="45700" rIns="91425" bIns="45700" anchor="t" anchorCtr="0">
            <a:noAutofit/>
          </a:bodyPr>
          <a:lstStyle/>
          <a:p>
            <a:pPr marL="0" marR="0" lvl="0" indent="0" algn="l" rtl="0">
              <a:lnSpc>
                <a:spcPct val="115000"/>
              </a:lnSpc>
              <a:spcBef>
                <a:spcPts val="0"/>
              </a:spcBef>
              <a:spcAft>
                <a:spcPts val="0"/>
              </a:spcAft>
              <a:buNone/>
            </a:pPr>
            <a:r>
              <a:rPr lang="en-GB" sz="1800" b="1">
                <a:solidFill>
                  <a:srgbClr val="E36C0A"/>
                </a:solidFill>
                <a:latin typeface="Calibri"/>
                <a:ea typeface="Calibri"/>
                <a:cs typeface="Calibri"/>
                <a:sym typeface="Calibri"/>
              </a:rPr>
              <a:t>Elemental y media: 7-11</a:t>
            </a:r>
            <a:endParaRPr sz="1100">
              <a:solidFill>
                <a:schemeClr val="dk1"/>
              </a:solidFill>
              <a:latin typeface="Calibri"/>
              <a:ea typeface="Calibri"/>
              <a:cs typeface="Calibri"/>
              <a:sym typeface="Calibri"/>
            </a:endParaRPr>
          </a:p>
        </p:txBody>
      </p:sp>
      <p:pic>
        <p:nvPicPr>
          <p:cNvPr id="97" name="Google Shape;97;p1" descr="Logo&#10;&#10;Description automatically generated"/>
          <p:cNvPicPr preferRelativeResize="0"/>
          <p:nvPr/>
        </p:nvPicPr>
        <p:blipFill rotWithShape="1">
          <a:blip r:embed="rId6">
            <a:alphaModFix/>
          </a:blip>
          <a:srcRect/>
          <a:stretch/>
        </p:blipFill>
        <p:spPr>
          <a:xfrm>
            <a:off x="415465" y="170616"/>
            <a:ext cx="1737796" cy="529783"/>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C43006FE5EC34BB67A2A27238FEAB3" ma:contentTypeVersion="22" ma:contentTypeDescription="Create a new document." ma:contentTypeScope="" ma:versionID="97462015018837f78e4dc6d1ac026766">
  <xsd:schema xmlns:xsd="http://www.w3.org/2001/XMLSchema" xmlns:xs="http://www.w3.org/2001/XMLSchema" xmlns:p="http://schemas.microsoft.com/office/2006/metadata/properties" xmlns:ns1="http://schemas.microsoft.com/sharepoint/v3" xmlns:ns2="2f547e1b-5db2-4d08-844e-5dc74929232d" xmlns:ns3="b0635048-2a7a-41fb-abce-ab857da15884" targetNamespace="http://schemas.microsoft.com/office/2006/metadata/properties" ma:root="true" ma:fieldsID="1a48ddc689e60c343dd55225425695fc" ns1:_="" ns2:_="" ns3:_="">
    <xsd:import namespace="http://schemas.microsoft.com/sharepoint/v3"/>
    <xsd:import namespace="2f547e1b-5db2-4d08-844e-5dc74929232d"/>
    <xsd:import namespace="b0635048-2a7a-41fb-abce-ab857da1588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Final"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element ref="ns2:Credit" minOccurs="0"/>
                <xsd:element ref="ns1:_ip_UnifiedCompliancePolicyProperties" minOccurs="0"/>
                <xsd:element ref="ns1:_ip_UnifiedCompliancePolicyUIAc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6" nillable="true" ma:displayName="Unified Compliance Policy Properties" ma:hidden="true" ma:internalName="_ip_UnifiedCompliancePolicyProperties">
      <xsd:simpleType>
        <xsd:restriction base="dms:Note"/>
      </xsd:simpleType>
    </xsd:element>
    <xsd:element name="_ip_UnifiedCompliancePolicyUIAction" ma:index="2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547e1b-5db2-4d08-844e-5dc7492923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Final" ma:index="14" nillable="true" ma:displayName="Final" ma:default="0" ma:format="Dropdown" ma:internalName="Final">
      <xsd:simpleType>
        <xsd:restriction base="dms:Boolea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5f0dc3c8-c66c-449c-a68c-1b01ad5e52b0" ma:termSetId="09814cd3-568e-fe90-9814-8d621ff8fb84" ma:anchorId="fba54fb3-c3e1-fe81-a776-ca4b69148c4d" ma:open="true" ma:isKeyword="false">
      <xsd:complexType>
        <xsd:sequence>
          <xsd:element ref="pc:Terms" minOccurs="0" maxOccurs="1"/>
        </xsd:sequence>
      </xsd:complexType>
    </xsd:element>
    <xsd:element name="Credit" ma:index="25" nillable="true" ma:displayName="Credit" ma:format="Dropdown" ma:internalName="Credit">
      <xsd:simpleType>
        <xsd:restriction base="dms:Text">
          <xsd:maxLength value="255"/>
        </xsd:restriction>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0635048-2a7a-41fb-abce-ab857da1588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c4100269-dcde-4c49-97a8-e6dffe62d737}" ma:internalName="TaxCatchAll" ma:showField="CatchAllData" ma:web="b0635048-2a7a-41fb-abce-ab857da158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Credit xmlns="2f547e1b-5db2-4d08-844e-5dc74929232d" xsi:nil="true"/>
    <lcf76f155ced4ddcb4097134ff3c332f xmlns="2f547e1b-5db2-4d08-844e-5dc74929232d">
      <Terms xmlns="http://schemas.microsoft.com/office/infopath/2007/PartnerControls"/>
    </lcf76f155ced4ddcb4097134ff3c332f>
    <_ip_UnifiedCompliancePolicyProperties xmlns="http://schemas.microsoft.com/sharepoint/v3" xsi:nil="true"/>
    <Final xmlns="2f547e1b-5db2-4d08-844e-5dc74929232d">false</Final>
    <TaxCatchAll xmlns="b0635048-2a7a-41fb-abce-ab857da15884" xsi:nil="true"/>
  </documentManagement>
</p:properties>
</file>

<file path=customXml/itemProps1.xml><?xml version="1.0" encoding="utf-8"?>
<ds:datastoreItem xmlns:ds="http://schemas.openxmlformats.org/officeDocument/2006/customXml" ds:itemID="{7598FE72-A36D-4897-BCE1-E76F5B2C23B5}"/>
</file>

<file path=customXml/itemProps2.xml><?xml version="1.0" encoding="utf-8"?>
<ds:datastoreItem xmlns:ds="http://schemas.openxmlformats.org/officeDocument/2006/customXml" ds:itemID="{A8E0402A-B4C7-4C00-B85B-7F895E91987B}"/>
</file>

<file path=customXml/itemProps3.xml><?xml version="1.0" encoding="utf-8"?>
<ds:datastoreItem xmlns:ds="http://schemas.openxmlformats.org/officeDocument/2006/customXml" ds:itemID="{1FF2A878-F1AD-4DD8-B2BF-04F0F252CA67}"/>
</file>

<file path=docProps/app.xml><?xml version="1.0" encoding="utf-8"?>
<Properties xmlns="http://schemas.openxmlformats.org/officeDocument/2006/extended-properties" xmlns:vt="http://schemas.openxmlformats.org/officeDocument/2006/docPropsVTypes">
  <TotalTime>0</TotalTime>
  <Words>569</Words>
  <Application>Microsoft Office PowerPoint</Application>
  <PresentationFormat>A4 Paper (210x297 mm)</PresentationFormat>
  <Paragraphs>57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Avenir</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Dan Wright Sarmiento</dc:creator>
  <cp:lastModifiedBy>SARAH LANGFORD</cp:lastModifiedBy>
  <cp:revision>1</cp:revision>
  <dcterms:created xsi:type="dcterms:W3CDTF">2016-05-10T10:41:57Z</dcterms:created>
  <dcterms:modified xsi:type="dcterms:W3CDTF">2025-03-11T12:12:51Z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0x0101000FC43006FE5EC34BB67A2A27238FEAB3</vt:lpwstr>
  </property>
</Properties>
</file>