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5C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680" y="3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61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36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0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39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2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31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11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3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27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1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82A4-E2E8-4905-B023-95DE418859E1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017A3-A6DB-424F-991C-08082675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12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microsoft.com/office/2007/relationships/hdphoto" Target="../media/hdphoto1.wdp"/><Relationship Id="rId7" Type="http://schemas.openxmlformats.org/officeDocument/2006/relationships/hyperlink" Target="http://www.discoveringgalapagos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peg"/><Relationship Id="rId4" Type="http://schemas.openxmlformats.org/officeDocument/2006/relationships/hyperlink" Target="https://galapagosconservation.org.uk/about-galapagos/galapagos-wildlife/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196" y="1438758"/>
            <a:ext cx="4843162" cy="428647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390213" y="857842"/>
            <a:ext cx="9138798" cy="11361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69829"/>
              </p:ext>
            </p:extLst>
          </p:nvPr>
        </p:nvGraphicFramePr>
        <p:xfrm>
          <a:off x="399427" y="1391324"/>
          <a:ext cx="9129585" cy="4539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3195">
                  <a:extLst>
                    <a:ext uri="{9D8B030D-6E8A-4147-A177-3AD203B41FA5}">
                      <a16:colId xmlns:a16="http://schemas.microsoft.com/office/drawing/2014/main" val="2959705168"/>
                    </a:ext>
                  </a:extLst>
                </a:gridCol>
                <a:gridCol w="3043195">
                  <a:extLst>
                    <a:ext uri="{9D8B030D-6E8A-4147-A177-3AD203B41FA5}">
                      <a16:colId xmlns:a16="http://schemas.microsoft.com/office/drawing/2014/main" val="223513154"/>
                    </a:ext>
                  </a:extLst>
                </a:gridCol>
                <a:gridCol w="3043195">
                  <a:extLst>
                    <a:ext uri="{9D8B030D-6E8A-4147-A177-3AD203B41FA5}">
                      <a16:colId xmlns:a16="http://schemas.microsoft.com/office/drawing/2014/main" val="1533070459"/>
                    </a:ext>
                  </a:extLst>
                </a:gridCol>
              </a:tblGrid>
              <a:tr h="4539427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LEARNING: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Students could use the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4"/>
                        </a:rPr>
                        <a:t>Galapagos wildlife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page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the GCT website to choose their own Galapagos species to classify, for example, invertebrates, mammals or reptiles.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3973371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90212" y="5903526"/>
            <a:ext cx="9138799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7431" y="1024486"/>
            <a:ext cx="6578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CLASSIFICATION CALAMITY!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48DD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LESSON PLAN</a:t>
            </a:r>
            <a:r>
              <a:rPr lang="en-GB" sz="1938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431" y="1391337"/>
            <a:ext cx="3111342" cy="439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This activity builds on previous knowledge of devising simple keys and extends learning to produce more complex classification keys. </a:t>
            </a:r>
          </a:p>
          <a:p>
            <a:endParaRPr lang="en-GB" sz="1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LEARNING OBJECTIVES: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Science: </a:t>
            </a:r>
            <a:r>
              <a:rPr lang="en-GB" sz="1000" dirty="0"/>
              <a:t>Describe how living things (i.e. plants and animals) are classified into groups according to common observable characteristics and based on similarities and differences.</a:t>
            </a:r>
          </a:p>
          <a:p>
            <a:endParaRPr lang="en-GB" sz="1000" dirty="0"/>
          </a:p>
          <a:p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STUDENTS’ OUTCOMES: </a:t>
            </a:r>
            <a:b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GB" sz="1000" dirty="0"/>
              <a:t>To give reasons for classifying plants and animals based on specific characteristics.</a:t>
            </a:r>
          </a:p>
          <a:p>
            <a:br>
              <a:rPr lang="en-GB" sz="1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000" b="1" dirty="0">
                <a:solidFill>
                  <a:prstClr val="black"/>
                </a:solidFill>
                <a:latin typeface="Calibri" panose="020F0502020204030204"/>
              </a:rPr>
              <a:t>KEY VOCABULARY:</a:t>
            </a:r>
          </a:p>
          <a:p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Classification,</a:t>
            </a: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taxonomy, key, </a:t>
            </a:r>
            <a:endParaRPr lang="en-GB" sz="1000" b="1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RESOURCES REQUIRED:</a:t>
            </a:r>
            <a:endParaRPr lang="en-GB" sz="1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Internet access for link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Species classification handout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Example of a key handout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Bird species of the Galapagos handout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Galapagos wildlife web page </a:t>
            </a:r>
          </a:p>
          <a:p>
            <a:endParaRPr lang="en-GB" sz="1000" dirty="0"/>
          </a:p>
          <a:p>
            <a:pPr lvl="0"/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FIRE STARTER: </a:t>
            </a:r>
            <a:b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GB" sz="1000" dirty="0"/>
              <a:t>Begin by reviewing classification and using taxonomic keys using </a:t>
            </a:r>
            <a:r>
              <a:rPr lang="en-GB" sz="1000" dirty="0">
                <a:solidFill>
                  <a:srgbClr val="000099"/>
                </a:solidFill>
              </a:rPr>
              <a:t>species classification handout</a:t>
            </a:r>
            <a:r>
              <a:rPr lang="en-GB" sz="1000" dirty="0"/>
              <a:t>. </a:t>
            </a:r>
            <a:br>
              <a:rPr lang="en-GB" sz="1000" dirty="0"/>
            </a:br>
            <a:r>
              <a:rPr lang="en-GB" sz="1000" dirty="0"/>
              <a:t>Look at the </a:t>
            </a:r>
            <a:r>
              <a:rPr lang="en-GB" sz="1000" dirty="0">
                <a:solidFill>
                  <a:srgbClr val="000099"/>
                </a:solidFill>
              </a:rPr>
              <a:t>example of a key handout </a:t>
            </a:r>
            <a:r>
              <a:rPr lang="en-GB" sz="1000" dirty="0"/>
              <a:t>if required. </a:t>
            </a:r>
          </a:p>
          <a:p>
            <a:pPr lvl="0"/>
            <a:endParaRPr lang="en-GB" sz="800" dirty="0">
              <a:latin typeface="Avenir" panose="020B050302020302020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64088" y="2891360"/>
            <a:ext cx="1902143" cy="166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85" dirty="0">
                <a:solidFill>
                  <a:srgbClr val="FF0000"/>
                </a:solidFill>
                <a:latin typeface="Avenir" panose="020B0503020203020204" pitchFamily="34" charset="0"/>
              </a:rPr>
              <a:t>AUTHOR?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953001" y="1281892"/>
            <a:ext cx="2344726" cy="2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05" tIns="31652" rIns="63305" bIns="3165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246"/>
          </a:p>
        </p:txBody>
      </p:sp>
      <p:sp>
        <p:nvSpPr>
          <p:cNvPr id="6" name="Rectangle 5"/>
          <p:cNvSpPr/>
          <p:nvPr/>
        </p:nvSpPr>
        <p:spPr>
          <a:xfrm>
            <a:off x="3501554" y="1391325"/>
            <a:ext cx="299068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Explain to students that during the Voyage of the Beagle, Darwin collected the following – Over 500 specimens, over ½ were plants and duplicates, including 65 birds, 40 rocks, 15 reptiles, 15 fish, 17 land snails, 13 insects (total 85 arthropods) seashells &amp; several marine invertebrates!</a:t>
            </a:r>
          </a:p>
          <a:p>
            <a:pPr lvl="0"/>
            <a:r>
              <a:rPr lang="en-GB" sz="1000" dirty="0"/>
              <a:t>During his time on board and on his return home, Darwin began classifying the specimens he had collected. He had help from scientists who were specialists in their field. </a:t>
            </a:r>
            <a:br>
              <a:rPr lang="en-GB" sz="1000" dirty="0"/>
            </a:br>
            <a:endParaRPr lang="en-GB" sz="10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GAINING GROUND:</a:t>
            </a:r>
          </a:p>
          <a:p>
            <a:pPr lvl="0"/>
            <a:r>
              <a:rPr lang="en-GB" sz="1000" dirty="0"/>
              <a:t>Hand out the </a:t>
            </a:r>
            <a:r>
              <a:rPr lang="en-GB" sz="1000" dirty="0">
                <a:solidFill>
                  <a:srgbClr val="000099"/>
                </a:solidFill>
              </a:rPr>
              <a:t>bird species cards</a:t>
            </a:r>
            <a:r>
              <a:rPr lang="en-GB" sz="1000" dirty="0"/>
              <a:t>. Explain that the cards are mixed up and need classifying again. Can they design a key to classify </a:t>
            </a:r>
            <a:r>
              <a:rPr lang="en-GB" sz="1000"/>
              <a:t>each bird species</a:t>
            </a:r>
            <a:r>
              <a:rPr lang="en-GB" sz="1000" dirty="0"/>
              <a:t>?</a:t>
            </a:r>
            <a:r>
              <a:rPr lang="en-GB" sz="1000" i="1" dirty="0"/>
              <a:t> </a:t>
            </a:r>
            <a:br>
              <a:rPr lang="en-GB" sz="1000" dirty="0"/>
            </a:br>
            <a:br>
              <a:rPr lang="en-GB" sz="1000" dirty="0"/>
            </a:br>
            <a:r>
              <a:rPr lang="en-GB" sz="1000" dirty="0"/>
              <a:t>Working individually or with learning partners, complete task. Discuss and compare questions they used to separate and classify individual species. Which were easier or trickier to classify and why?</a:t>
            </a:r>
          </a:p>
          <a:p>
            <a:pPr lvl="0"/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endParaRPr lang="en-GB" sz="10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  <a:p>
            <a:pPr lvl="0"/>
            <a:endParaRPr lang="en-GB" sz="800" dirty="0">
              <a:solidFill>
                <a:prstClr val="black"/>
              </a:solidFill>
              <a:latin typeface="Avenir" panose="020B050302020302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1786" y="4378957"/>
            <a:ext cx="2777674" cy="113877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[notes]</a:t>
            </a:r>
          </a:p>
          <a:p>
            <a:r>
              <a:rPr lang="en-GB" sz="1400" dirty="0"/>
              <a:t>_______________________________________________________________________________________</a:t>
            </a:r>
          </a:p>
          <a:p>
            <a:endParaRPr lang="en-GB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925" y="1424122"/>
            <a:ext cx="2757078" cy="18380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04F133D-3EFD-4CCD-8C85-14F7092AA29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55" y="374607"/>
            <a:ext cx="424180" cy="366395"/>
          </a:xfrm>
          <a:prstGeom prst="rect">
            <a:avLst/>
          </a:prstGeom>
        </p:spPr>
      </p:pic>
      <p:pic>
        <p:nvPicPr>
          <p:cNvPr id="12" name="Picture 11">
            <a:hlinkClick r:id="rId7"/>
            <a:extLst>
              <a:ext uri="{FF2B5EF4-FFF2-40B4-BE49-F238E27FC236}">
                <a16:creationId xmlns:a16="http://schemas.microsoft.com/office/drawing/2014/main" id="{34E56D1F-0A78-486D-B392-C82A128B471C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8" y="242970"/>
            <a:ext cx="1342390" cy="424180"/>
          </a:xfrm>
          <a:prstGeom prst="rect">
            <a:avLst/>
          </a:prstGeom>
        </p:spPr>
      </p:pic>
      <p:sp>
        <p:nvSpPr>
          <p:cNvPr id="15" name="Text Box 2">
            <a:extLst>
              <a:ext uri="{FF2B5EF4-FFF2-40B4-BE49-F238E27FC236}">
                <a16:creationId xmlns:a16="http://schemas.microsoft.com/office/drawing/2014/main" id="{CD76831A-5254-4C11-9526-9B3AEF02A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1740" y="449596"/>
            <a:ext cx="754380" cy="37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7-11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green and white logo&#10;&#10;AI-generated content may be incorrect.">
            <a:extLst>
              <a:ext uri="{FF2B5EF4-FFF2-40B4-BE49-F238E27FC236}">
                <a16:creationId xmlns:a16="http://schemas.microsoft.com/office/drawing/2014/main" id="{894B747F-56C1-45C5-037C-F5679D047B5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08" y="5972812"/>
            <a:ext cx="1468755" cy="480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849D3C58-F17F-671D-BE05-6C2237926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37" y="6026703"/>
            <a:ext cx="7191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50" b="1" kern="100">
                <a:solidFill>
                  <a:srgbClr val="808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RESOURCE BROUGHT TO YOU BY GALAPAGOS CONSERVATION TRUST (REGISTERED CHARITY NO. 1043470) AND THE ROYAL GEOGRAPHICAL SOCIETY (WITH IBG)</a:t>
            </a:r>
            <a:endParaRPr lang="en-GB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EA433-0EA3-918A-EF43-4C65F3C5C4E6}"/>
              </a:ext>
            </a:extLst>
          </p:cNvPr>
          <p:cNvSpPr txBox="1"/>
          <p:nvPr/>
        </p:nvSpPr>
        <p:spPr>
          <a:xfrm rot="16200000">
            <a:off x="8617822" y="2524039"/>
            <a:ext cx="1288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©Sarah Langford</a:t>
            </a:r>
          </a:p>
        </p:txBody>
      </p:sp>
    </p:spTree>
    <p:extLst>
      <p:ext uri="{BB962C8B-B14F-4D97-AF65-F5344CB8AC3E}">
        <p14:creationId xmlns:p14="http://schemas.microsoft.com/office/powerpoint/2010/main" val="103200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43006FE5EC34BB67A2A27238FEAB3" ma:contentTypeVersion="22" ma:contentTypeDescription="Create a new document." ma:contentTypeScope="" ma:versionID="97462015018837f78e4dc6d1ac026766">
  <xsd:schema xmlns:xsd="http://www.w3.org/2001/XMLSchema" xmlns:xs="http://www.w3.org/2001/XMLSchema" xmlns:p="http://schemas.microsoft.com/office/2006/metadata/properties" xmlns:ns1="http://schemas.microsoft.com/sharepoint/v3" xmlns:ns2="2f547e1b-5db2-4d08-844e-5dc74929232d" xmlns:ns3="b0635048-2a7a-41fb-abce-ab857da15884" targetNamespace="http://schemas.microsoft.com/office/2006/metadata/properties" ma:root="true" ma:fieldsID="1a48ddc689e60c343dd55225425695fc" ns1:_="" ns2:_="" ns3:_="">
    <xsd:import namespace="http://schemas.microsoft.com/sharepoint/v3"/>
    <xsd:import namespace="2f547e1b-5db2-4d08-844e-5dc74929232d"/>
    <xsd:import namespace="b0635048-2a7a-41fb-abce-ab857da158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Final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Credit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47e1b-5db2-4d08-844e-5dc749292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Final" ma:index="14" nillable="true" ma:displayName="Final" ma:default="0" ma:format="Dropdown" ma:internalName="Final">
      <xsd:simpleType>
        <xsd:restriction base="dms:Boolea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f0dc3c8-c66c-449c-a68c-1b01ad5e5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redit" ma:index="25" nillable="true" ma:displayName="Credit" ma:format="Dropdown" ma:internalName="Credit">
      <xsd:simpleType>
        <xsd:restriction base="dms:Text">
          <xsd:maxLength value="255"/>
        </xsd:restriction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35048-2a7a-41fb-abce-ab857da158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100269-dcde-4c49-97a8-e6dffe62d737}" ma:internalName="TaxCatchAll" ma:showField="CatchAllData" ma:web="b0635048-2a7a-41fb-abce-ab857da158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Credit xmlns="2f547e1b-5db2-4d08-844e-5dc74929232d" xsi:nil="true"/>
    <lcf76f155ced4ddcb4097134ff3c332f xmlns="2f547e1b-5db2-4d08-844e-5dc74929232d">
      <Terms xmlns="http://schemas.microsoft.com/office/infopath/2007/PartnerControls"/>
    </lcf76f155ced4ddcb4097134ff3c332f>
    <_ip_UnifiedCompliancePolicyProperties xmlns="http://schemas.microsoft.com/sharepoint/v3" xsi:nil="true"/>
    <Final xmlns="2f547e1b-5db2-4d08-844e-5dc74929232d">false</Final>
    <TaxCatchAll xmlns="b0635048-2a7a-41fb-abce-ab857da15884" xsi:nil="true"/>
  </documentManagement>
</p:properties>
</file>

<file path=customXml/itemProps1.xml><?xml version="1.0" encoding="utf-8"?>
<ds:datastoreItem xmlns:ds="http://schemas.openxmlformats.org/officeDocument/2006/customXml" ds:itemID="{B1C14149-6E44-4BCB-8195-EB365D85D00F}"/>
</file>

<file path=customXml/itemProps2.xml><?xml version="1.0" encoding="utf-8"?>
<ds:datastoreItem xmlns:ds="http://schemas.openxmlformats.org/officeDocument/2006/customXml" ds:itemID="{86976908-E865-4A35-8535-23AE0ECAD6F8}"/>
</file>

<file path=customXml/itemProps3.xml><?xml version="1.0" encoding="utf-8"?>
<ds:datastoreItem xmlns:ds="http://schemas.openxmlformats.org/officeDocument/2006/customXml" ds:itemID="{CBD8B04F-9F42-421E-8388-4C2E556766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366</Words>
  <Application>Microsoft Office PowerPoint</Application>
  <PresentationFormat>A4 Paper (210x297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Wright Sarmiento</dc:creator>
  <cp:lastModifiedBy>SARAH LANGFORD</cp:lastModifiedBy>
  <cp:revision>43</cp:revision>
  <dcterms:created xsi:type="dcterms:W3CDTF">2016-05-10T10:41:57Z</dcterms:created>
  <dcterms:modified xsi:type="dcterms:W3CDTF">2025-03-17T16:30:21Z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0x0101000FC43006FE5EC34BB67A2A27238FEAB3</vt:lpwstr>
  </property>
</Properties>
</file>