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7"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15C9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44" autoAdjust="0"/>
    <p:restoredTop sz="95064" autoAdjust="0"/>
  </p:normalViewPr>
  <p:slideViewPr>
    <p:cSldViewPr snapToGrid="0" showGuides="1">
      <p:cViewPr>
        <p:scale>
          <a:sx n="100" d="100"/>
          <a:sy n="100" d="100"/>
        </p:scale>
        <p:origin x="1764" y="312"/>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79654D-DE40-414D-B710-613656022732}" type="datetimeFigureOut">
              <a:rPr lang="en-GB" smtClean="0"/>
              <a:t>04/03/2025</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AE0259-A238-4A5A-871D-28C04A84AD04}" type="slidenum">
              <a:rPr lang="en-GB" smtClean="0"/>
              <a:t>‹#›</a:t>
            </a:fld>
            <a:endParaRPr lang="en-GB"/>
          </a:p>
        </p:txBody>
      </p:sp>
    </p:spTree>
    <p:extLst>
      <p:ext uri="{BB962C8B-B14F-4D97-AF65-F5344CB8AC3E}">
        <p14:creationId xmlns:p14="http://schemas.microsoft.com/office/powerpoint/2010/main" val="3450130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7AE0259-A238-4A5A-871D-28C04A84AD04}" type="slidenum">
              <a:rPr lang="en-GB" smtClean="0"/>
              <a:t>1</a:t>
            </a:fld>
            <a:endParaRPr lang="en-GB"/>
          </a:p>
        </p:txBody>
      </p:sp>
    </p:spTree>
    <p:extLst>
      <p:ext uri="{BB962C8B-B14F-4D97-AF65-F5344CB8AC3E}">
        <p14:creationId xmlns:p14="http://schemas.microsoft.com/office/powerpoint/2010/main" val="3521317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4582A4-E2E8-4905-B023-95DE418859E1}" type="datetimeFigureOut">
              <a:rPr lang="en-GB" smtClean="0"/>
              <a:t>04/03/2025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6017A3-A6DB-424F-991C-080826759811}" type="slidenum">
              <a:rPr lang="en-GB" smtClean="0"/>
              <a:t>‹#›</a:t>
            </a:fld>
            <a:endParaRPr lang="en-GB"/>
          </a:p>
        </p:txBody>
      </p:sp>
    </p:spTree>
    <p:extLst>
      <p:ext uri="{BB962C8B-B14F-4D97-AF65-F5344CB8AC3E}">
        <p14:creationId xmlns:p14="http://schemas.microsoft.com/office/powerpoint/2010/main" val="2443284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4582A4-E2E8-4905-B023-95DE418859E1}" type="datetimeFigureOut">
              <a:rPr lang="en-GB" smtClean="0"/>
              <a:t>04/03/2025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6017A3-A6DB-424F-991C-080826759811}" type="slidenum">
              <a:rPr lang="en-GB" smtClean="0"/>
              <a:t>‹#›</a:t>
            </a:fld>
            <a:endParaRPr lang="en-GB"/>
          </a:p>
        </p:txBody>
      </p:sp>
    </p:spTree>
    <p:extLst>
      <p:ext uri="{BB962C8B-B14F-4D97-AF65-F5344CB8AC3E}">
        <p14:creationId xmlns:p14="http://schemas.microsoft.com/office/powerpoint/2010/main" val="3166617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4582A4-E2E8-4905-B023-95DE418859E1}" type="datetimeFigureOut">
              <a:rPr lang="en-GB" smtClean="0"/>
              <a:t>04/03/2025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6017A3-A6DB-424F-991C-080826759811}" type="slidenum">
              <a:rPr lang="en-GB" smtClean="0"/>
              <a:t>‹#›</a:t>
            </a:fld>
            <a:endParaRPr lang="en-GB"/>
          </a:p>
        </p:txBody>
      </p:sp>
    </p:spTree>
    <p:extLst>
      <p:ext uri="{BB962C8B-B14F-4D97-AF65-F5344CB8AC3E}">
        <p14:creationId xmlns:p14="http://schemas.microsoft.com/office/powerpoint/2010/main" val="1814366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4582A4-E2E8-4905-B023-95DE418859E1}" type="datetimeFigureOut">
              <a:rPr lang="en-GB" smtClean="0"/>
              <a:t>04/03/2025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6017A3-A6DB-424F-991C-080826759811}" type="slidenum">
              <a:rPr lang="en-GB" smtClean="0"/>
              <a:t>‹#›</a:t>
            </a:fld>
            <a:endParaRPr lang="en-GB"/>
          </a:p>
        </p:txBody>
      </p:sp>
    </p:spTree>
    <p:extLst>
      <p:ext uri="{BB962C8B-B14F-4D97-AF65-F5344CB8AC3E}">
        <p14:creationId xmlns:p14="http://schemas.microsoft.com/office/powerpoint/2010/main" val="1767707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F4582A4-E2E8-4905-B023-95DE418859E1}" type="datetimeFigureOut">
              <a:rPr lang="en-GB" smtClean="0"/>
              <a:t>04/03/2025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6017A3-A6DB-424F-991C-080826759811}" type="slidenum">
              <a:rPr lang="en-GB" smtClean="0"/>
              <a:t>‹#›</a:t>
            </a:fld>
            <a:endParaRPr lang="en-GB"/>
          </a:p>
        </p:txBody>
      </p:sp>
    </p:spTree>
    <p:extLst>
      <p:ext uri="{BB962C8B-B14F-4D97-AF65-F5344CB8AC3E}">
        <p14:creationId xmlns:p14="http://schemas.microsoft.com/office/powerpoint/2010/main" val="1604397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4582A4-E2E8-4905-B023-95DE418859E1}" type="datetimeFigureOut">
              <a:rPr lang="en-GB" smtClean="0"/>
              <a:t>04/03/2025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6017A3-A6DB-424F-991C-080826759811}" type="slidenum">
              <a:rPr lang="en-GB" smtClean="0"/>
              <a:t>‹#›</a:t>
            </a:fld>
            <a:endParaRPr lang="en-GB"/>
          </a:p>
        </p:txBody>
      </p:sp>
    </p:spTree>
    <p:extLst>
      <p:ext uri="{BB962C8B-B14F-4D97-AF65-F5344CB8AC3E}">
        <p14:creationId xmlns:p14="http://schemas.microsoft.com/office/powerpoint/2010/main" val="88329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F4582A4-E2E8-4905-B023-95DE418859E1}" type="datetimeFigureOut">
              <a:rPr lang="en-GB" smtClean="0"/>
              <a:t>04/03/2025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66017A3-A6DB-424F-991C-080826759811}" type="slidenum">
              <a:rPr lang="en-GB" smtClean="0"/>
              <a:t>‹#›</a:t>
            </a:fld>
            <a:endParaRPr lang="en-GB"/>
          </a:p>
        </p:txBody>
      </p:sp>
    </p:spTree>
    <p:extLst>
      <p:ext uri="{BB962C8B-B14F-4D97-AF65-F5344CB8AC3E}">
        <p14:creationId xmlns:p14="http://schemas.microsoft.com/office/powerpoint/2010/main" val="3648313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4582A4-E2E8-4905-B023-95DE418859E1}" type="datetimeFigureOut">
              <a:rPr lang="en-GB" smtClean="0"/>
              <a:t>04/03/2025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6017A3-A6DB-424F-991C-080826759811}" type="slidenum">
              <a:rPr lang="en-GB" smtClean="0"/>
              <a:t>‹#›</a:t>
            </a:fld>
            <a:endParaRPr lang="en-GB"/>
          </a:p>
        </p:txBody>
      </p:sp>
    </p:spTree>
    <p:extLst>
      <p:ext uri="{BB962C8B-B14F-4D97-AF65-F5344CB8AC3E}">
        <p14:creationId xmlns:p14="http://schemas.microsoft.com/office/powerpoint/2010/main" val="2082112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4582A4-E2E8-4905-B023-95DE418859E1}" type="datetimeFigureOut">
              <a:rPr lang="en-GB" smtClean="0"/>
              <a:t>04/03/2025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6017A3-A6DB-424F-991C-080826759811}" type="slidenum">
              <a:rPr lang="en-GB" smtClean="0"/>
              <a:t>‹#›</a:t>
            </a:fld>
            <a:endParaRPr lang="en-GB"/>
          </a:p>
        </p:txBody>
      </p:sp>
    </p:spTree>
    <p:extLst>
      <p:ext uri="{BB962C8B-B14F-4D97-AF65-F5344CB8AC3E}">
        <p14:creationId xmlns:p14="http://schemas.microsoft.com/office/powerpoint/2010/main" val="886138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F4582A4-E2E8-4905-B023-95DE418859E1}" type="datetimeFigureOut">
              <a:rPr lang="en-GB" smtClean="0"/>
              <a:t>04/03/2025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6017A3-A6DB-424F-991C-080826759811}" type="slidenum">
              <a:rPr lang="en-GB" smtClean="0"/>
              <a:t>‹#›</a:t>
            </a:fld>
            <a:endParaRPr lang="en-GB"/>
          </a:p>
        </p:txBody>
      </p:sp>
    </p:spTree>
    <p:extLst>
      <p:ext uri="{BB962C8B-B14F-4D97-AF65-F5344CB8AC3E}">
        <p14:creationId xmlns:p14="http://schemas.microsoft.com/office/powerpoint/2010/main" val="2651270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F4582A4-E2E8-4905-B023-95DE418859E1}" type="datetimeFigureOut">
              <a:rPr lang="en-GB" smtClean="0"/>
              <a:t>04/03/2025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6017A3-A6DB-424F-991C-080826759811}" type="slidenum">
              <a:rPr lang="en-GB" smtClean="0"/>
              <a:t>‹#›</a:t>
            </a:fld>
            <a:endParaRPr lang="en-GB"/>
          </a:p>
        </p:txBody>
      </p:sp>
    </p:spTree>
    <p:extLst>
      <p:ext uri="{BB962C8B-B14F-4D97-AF65-F5344CB8AC3E}">
        <p14:creationId xmlns:p14="http://schemas.microsoft.com/office/powerpoint/2010/main" val="297416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4582A4-E2E8-4905-B023-95DE418859E1}" type="datetimeFigureOut">
              <a:rPr lang="en-GB" smtClean="0"/>
              <a:t>04/03/2025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6017A3-A6DB-424F-991C-080826759811}" type="slidenum">
              <a:rPr lang="en-GB" smtClean="0"/>
              <a:t>‹#›</a:t>
            </a:fld>
            <a:endParaRPr lang="en-GB"/>
          </a:p>
        </p:txBody>
      </p:sp>
    </p:spTree>
    <p:extLst>
      <p:ext uri="{BB962C8B-B14F-4D97-AF65-F5344CB8AC3E}">
        <p14:creationId xmlns:p14="http://schemas.microsoft.com/office/powerpoint/2010/main" val="12071219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image" Target="../media/image1.png"/><Relationship Id="rId7" Type="http://schemas.openxmlformats.org/officeDocument/2006/relationships/hyperlink" Target="https://www.youtube.com/watch?v=czpPbDGHOZA&amp;feature=emb_logo"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5.jpeg"/><Relationship Id="rId5" Type="http://schemas.openxmlformats.org/officeDocument/2006/relationships/hyperlink" Target="https://www.youtube.com/watch?v=3uw0_HT8vVw&amp;t=40s" TargetMode="External"/><Relationship Id="rId10" Type="http://schemas.openxmlformats.org/officeDocument/2006/relationships/image" Target="../media/image4.jpeg"/><Relationship Id="rId4" Type="http://schemas.openxmlformats.org/officeDocument/2006/relationships/hyperlink" Target="http://www.sitesalive.com/oil/tg/private/oiltgsurvival.html" TargetMode="External"/><Relationship Id="rId9" Type="http://schemas.openxmlformats.org/officeDocument/2006/relationships/hyperlink" Target="http://www.discoveringgalapagos.org.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a:stretch>
            <a:fillRect/>
          </a:stretch>
        </p:blipFill>
        <p:spPr>
          <a:xfrm>
            <a:off x="327430" y="3264784"/>
            <a:ext cx="5919729" cy="1926503"/>
          </a:xfrm>
          <a:prstGeom prst="rect">
            <a:avLst/>
          </a:prstGeom>
        </p:spPr>
      </p:pic>
      <p:cxnSp>
        <p:nvCxnSpPr>
          <p:cNvPr id="7" name="Straight Connector 6"/>
          <p:cNvCxnSpPr/>
          <p:nvPr/>
        </p:nvCxnSpPr>
        <p:spPr>
          <a:xfrm flipV="1">
            <a:off x="390213" y="857842"/>
            <a:ext cx="9138798" cy="11361"/>
          </a:xfrm>
          <a:prstGeom prst="line">
            <a:avLst/>
          </a:prstGeom>
          <a:ln w="76200">
            <a:solidFill>
              <a:schemeClr val="bg2"/>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347668844"/>
              </p:ext>
            </p:extLst>
          </p:nvPr>
        </p:nvGraphicFramePr>
        <p:xfrm>
          <a:off x="399426" y="1367381"/>
          <a:ext cx="9129585" cy="5006340"/>
        </p:xfrm>
        <a:graphic>
          <a:graphicData uri="http://schemas.openxmlformats.org/drawingml/2006/table">
            <a:tbl>
              <a:tblPr firstRow="1" bandRow="1">
                <a:tableStyleId>{5940675A-B579-460E-94D1-54222C63F5DA}</a:tableStyleId>
              </a:tblPr>
              <a:tblGrid>
                <a:gridCol w="3050317">
                  <a:extLst>
                    <a:ext uri="{9D8B030D-6E8A-4147-A177-3AD203B41FA5}">
                      <a16:colId xmlns:a16="http://schemas.microsoft.com/office/drawing/2014/main" val="2959705168"/>
                    </a:ext>
                  </a:extLst>
                </a:gridCol>
                <a:gridCol w="3036073">
                  <a:extLst>
                    <a:ext uri="{9D8B030D-6E8A-4147-A177-3AD203B41FA5}">
                      <a16:colId xmlns:a16="http://schemas.microsoft.com/office/drawing/2014/main" val="223513154"/>
                    </a:ext>
                  </a:extLst>
                </a:gridCol>
                <a:gridCol w="3043195">
                  <a:extLst>
                    <a:ext uri="{9D8B030D-6E8A-4147-A177-3AD203B41FA5}">
                      <a16:colId xmlns:a16="http://schemas.microsoft.com/office/drawing/2014/main" val="1533070459"/>
                    </a:ext>
                  </a:extLst>
                </a:gridCol>
              </a:tblGrid>
              <a:tr h="4544998">
                <a:tc>
                  <a:txBody>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sz="12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dirty="0"/>
                    </a:p>
                    <a:p>
                      <a:endParaRPr lang="en-GB" dirty="0"/>
                    </a:p>
                    <a:p>
                      <a:endParaRPr lang="en-GB" dirty="0"/>
                    </a:p>
                    <a:p>
                      <a:endParaRPr lang="en-GB" dirty="0"/>
                    </a:p>
                    <a:p>
                      <a:endParaRPr lang="en-GB" dirty="0"/>
                    </a:p>
                    <a:p>
                      <a:endParaRPr lang="en-GB" dirty="0"/>
                    </a:p>
                    <a:p>
                      <a:endParaRPr lang="en-GB" dirty="0"/>
                    </a:p>
                    <a:p>
                      <a:r>
                        <a:rPr lang="en-GB" sz="1050" b="1" dirty="0">
                          <a:solidFill>
                            <a:schemeClr val="tx1"/>
                          </a:solidFill>
                        </a:rPr>
                        <a:t>FUTURE LEARNING:</a:t>
                      </a:r>
                    </a:p>
                    <a:p>
                      <a:pPr lvl="0"/>
                      <a:r>
                        <a:rPr lang="en-GB" sz="1050" dirty="0"/>
                        <a:t>Slide 14 and 15 extends learning to explain different types of adaptation (i.e. structural, physiological and behavioural) and asks students to categorise the traits of the iguana just studied.</a:t>
                      </a:r>
                      <a:br>
                        <a:rPr lang="en-GB" sz="1050" dirty="0"/>
                      </a:br>
                      <a:r>
                        <a:rPr lang="en-GB" sz="1050" dirty="0"/>
                        <a:t>It also promotes further discussion into why the iguanas are black in colour.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mn-lt"/>
                          <a:ea typeface="+mn-ea"/>
                          <a:cs typeface="+mn-cs"/>
                        </a:rPr>
                        <a:t>A fun activity that will take a few lessons and allows students to consider what it would be like to be marooned on a desert island and have to plan carefully in order to survive can be found at the following link – </a:t>
                      </a:r>
                      <a:r>
                        <a:rPr lang="en-GB" sz="1050" dirty="0">
                          <a:hlinkClick r:id="rId4"/>
                        </a:rPr>
                        <a:t>http://www.sitesalive.com/oil/tg/private/oiltgsurvival.html</a:t>
                      </a:r>
                      <a:endParaRPr lang="en-GB" sz="1050" dirty="0"/>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mn-lt"/>
                          <a:ea typeface="+mn-ea"/>
                          <a:cs typeface="+mn-cs"/>
                        </a:rPr>
                        <a:t>Further video footage of iguanas can be found </a:t>
                      </a:r>
                      <a:r>
                        <a:rPr kumimoji="0" lang="en-GB" sz="1050" b="0" i="0" u="none" strike="noStrike" kern="1200" cap="none" spc="0" normalizeH="0" baseline="0" noProof="0" dirty="0">
                          <a:ln>
                            <a:noFill/>
                          </a:ln>
                          <a:solidFill>
                            <a:prstClr val="black"/>
                          </a:solidFill>
                          <a:effectLst/>
                          <a:uLnTx/>
                          <a:uFillTx/>
                          <a:latin typeface="+mn-lt"/>
                          <a:ea typeface="+mn-ea"/>
                          <a:cs typeface="+mn-cs"/>
                          <a:hlinkClick r:id="rId5"/>
                        </a:rPr>
                        <a:t>here</a:t>
                      </a:r>
                      <a:endParaRPr kumimoji="0" lang="en-GB" sz="1050" b="0" i="0" u="none" strike="noStrike" kern="1200" cap="none" spc="0" normalizeH="0" baseline="0" noProof="0" dirty="0">
                        <a:ln>
                          <a:noFill/>
                        </a:ln>
                        <a:solidFill>
                          <a:prstClr val="black"/>
                        </a:solidFill>
                        <a:effectLst/>
                        <a:uLnTx/>
                        <a:uFillTx/>
                        <a:latin typeface="+mn-lt"/>
                        <a:ea typeface="+mn-ea"/>
                        <a:cs typeface="+mn-cs"/>
                      </a:endParaRPr>
                    </a:p>
                    <a:p>
                      <a:endParaRPr lang="en-GB"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83973371"/>
                  </a:ext>
                </a:extLst>
              </a:tr>
            </a:tbl>
          </a:graphicData>
        </a:graphic>
      </p:graphicFrame>
      <p:cxnSp>
        <p:nvCxnSpPr>
          <p:cNvPr id="11" name="Straight Connector 10"/>
          <p:cNvCxnSpPr/>
          <p:nvPr/>
        </p:nvCxnSpPr>
        <p:spPr>
          <a:xfrm>
            <a:off x="399426" y="6373721"/>
            <a:ext cx="9138799" cy="0"/>
          </a:xfrm>
          <a:prstGeom prst="line">
            <a:avLst/>
          </a:prstGeom>
          <a:ln w="76200">
            <a:solidFill>
              <a:schemeClr val="bg2"/>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27430" y="860995"/>
            <a:ext cx="5806670" cy="369332"/>
          </a:xfrm>
          <a:prstGeom prst="rect">
            <a:avLst/>
          </a:prstGeom>
          <a:noFill/>
        </p:spPr>
        <p:txBody>
          <a:bodyPr wrap="square" rtlCol="0">
            <a:spAutoFit/>
          </a:bodyPr>
          <a:lstStyle/>
          <a:p>
            <a:r>
              <a:rPr lang="en-GB" b="1" dirty="0">
                <a:solidFill>
                  <a:srgbClr val="012680"/>
                </a:solidFill>
                <a:latin typeface="Calibri" panose="020F0502020204030204" pitchFamily="34" charset="0"/>
                <a:ea typeface="Calibri" panose="020F0502020204030204" pitchFamily="34" charset="0"/>
                <a:cs typeface="Times New Roman" panose="02020603050405020304" pitchFamily="18" charset="0"/>
              </a:rPr>
              <a:t>AMAZING ADAPTATIONS </a:t>
            </a:r>
            <a:r>
              <a:rPr lang="en-GB" b="1" dirty="0">
                <a:solidFill>
                  <a:srgbClr val="548DD4"/>
                </a:solidFill>
                <a:effectLst/>
                <a:latin typeface="Calibri" panose="020F0502020204030204" pitchFamily="34" charset="0"/>
                <a:ea typeface="Calibri" panose="020F0502020204030204" pitchFamily="34" charset="0"/>
                <a:cs typeface="Times New Roman" panose="02020603050405020304" pitchFamily="18" charset="0"/>
              </a:rPr>
              <a:t>LESSON PLAN</a:t>
            </a:r>
            <a:r>
              <a:rPr lang="en-GB" dirty="0">
                <a:solidFill>
                  <a:schemeClr val="accent6">
                    <a:lumMod val="75000"/>
                  </a:schemeClr>
                </a:solidFill>
              </a:rPr>
              <a:t> </a:t>
            </a:r>
            <a:endParaRPr lang="en-GB" b="1" dirty="0">
              <a:solidFill>
                <a:srgbClr val="002060"/>
              </a:solidFill>
            </a:endParaRPr>
          </a:p>
        </p:txBody>
      </p:sp>
      <p:sp>
        <p:nvSpPr>
          <p:cNvPr id="14" name="TextBox 13"/>
          <p:cNvSpPr txBox="1"/>
          <p:nvPr/>
        </p:nvSpPr>
        <p:spPr>
          <a:xfrm>
            <a:off x="331698" y="1266743"/>
            <a:ext cx="3111342" cy="5062924"/>
          </a:xfrm>
          <a:prstGeom prst="rect">
            <a:avLst/>
          </a:prstGeom>
          <a:noFill/>
        </p:spPr>
        <p:txBody>
          <a:bodyPr wrap="square" rtlCol="0">
            <a:spAutoFit/>
          </a:bodyPr>
          <a:lstStyle/>
          <a:p>
            <a:r>
              <a:rPr lang="en-GB" sz="1050" dirty="0"/>
              <a:t>This activity takes students through how iguanas colonised the islands to how the marine and land iguanas diverged to become different species. The amazing adaptations of the marine iguana will be revealed!</a:t>
            </a:r>
          </a:p>
          <a:p>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prstClr val="black"/>
                </a:solidFill>
                <a:effectLst/>
                <a:uLnTx/>
                <a:uFillTx/>
                <a:latin typeface="Calibri" panose="020F0502020204030204"/>
                <a:ea typeface="+mn-ea"/>
                <a:cs typeface="+mn-cs"/>
              </a:rPr>
              <a:t>LEARNING OBJECTIVES:</a:t>
            </a:r>
          </a:p>
          <a:p>
            <a:r>
              <a:rPr lang="en-GB" sz="1050" b="1" dirty="0"/>
              <a:t>Science: </a:t>
            </a: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to identify how animals are adapted to suit their environment in different ways and that adaptation may lead to evolution. </a:t>
            </a:r>
            <a:br>
              <a:rPr lang="en-GB" sz="1050" dirty="0"/>
            </a:br>
            <a:r>
              <a:rPr lang="en-GB" sz="1050" dirty="0"/>
              <a:t>Identify different categories of adaptation.</a:t>
            </a:r>
          </a:p>
          <a:p>
            <a:endParaRPr lang="en-GB" sz="1050" dirty="0"/>
          </a:p>
          <a:p>
            <a:pPr marL="0" marR="0" lvl="0" indent="0" algn="l" defTabSz="457200" rtl="0" eaLnBrk="1" fontAlgn="auto" latinLnBrk="0" hangingPunct="1">
              <a:lnSpc>
                <a:spcPct val="100000"/>
              </a:lnSpc>
              <a:spcBef>
                <a:spcPts val="0"/>
              </a:spcBef>
              <a:spcAft>
                <a:spcPts val="0"/>
              </a:spcAft>
              <a:buClrTx/>
              <a:buSzTx/>
              <a:buFontTx/>
              <a:buNone/>
              <a:tabLst/>
              <a:defRPr/>
            </a:pPr>
            <a:r>
              <a:rPr lang="en-GB" sz="1050" b="1" dirty="0"/>
              <a:t>STUDENTS’ OUTCOMES:</a:t>
            </a:r>
            <a:br>
              <a:rPr lang="en-GB" sz="1050" dirty="0">
                <a:solidFill>
                  <a:schemeClr val="accent6">
                    <a:lumMod val="75000"/>
                  </a:schemeClr>
                </a:solidFill>
              </a:rPr>
            </a:b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To understand the term adaptation and how </a:t>
            </a:r>
            <a:r>
              <a:rPr lang="en-GB" sz="1050" dirty="0">
                <a:solidFill>
                  <a:prstClr val="black"/>
                </a:solidFill>
                <a:latin typeface="Calibri" panose="020F0502020204030204"/>
              </a:rPr>
              <a:t>the marine iguana adapted and evolved to a new environment.</a:t>
            </a:r>
            <a:br>
              <a:rPr lang="en-GB" sz="1050" dirty="0">
                <a:solidFill>
                  <a:prstClr val="black"/>
                </a:solidFill>
                <a:latin typeface="Calibri" panose="020F0502020204030204"/>
              </a:rPr>
            </a:br>
            <a:r>
              <a:rPr lang="en-GB" sz="1050" dirty="0">
                <a:solidFill>
                  <a:prstClr val="black"/>
                </a:solidFill>
                <a:latin typeface="Calibri" panose="020F0502020204030204"/>
              </a:rPr>
              <a:t>Explain and categorise adaptations of the marine iguana.</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050"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1050" b="1" dirty="0">
                <a:solidFill>
                  <a:prstClr val="black"/>
                </a:solidFill>
                <a:latin typeface="Calibri" panose="020F0502020204030204"/>
              </a:rPr>
              <a:t>KEY VOCABULARY: </a:t>
            </a:r>
            <a:br>
              <a:rPr lang="en-GB" sz="1050" b="1" dirty="0">
                <a:solidFill>
                  <a:prstClr val="black"/>
                </a:solidFill>
                <a:latin typeface="Calibri" panose="020F0502020204030204"/>
              </a:rPr>
            </a:br>
            <a:r>
              <a:rPr lang="en-GB" sz="1050" dirty="0">
                <a:solidFill>
                  <a:prstClr val="black"/>
                </a:solidFill>
                <a:latin typeface="Calibri" panose="020F0502020204030204"/>
              </a:rPr>
              <a:t>adaptation, habitat, environment, conditions, evolve, structural, physiological, behavioural</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050" dirty="0"/>
          </a:p>
          <a:p>
            <a:r>
              <a:rPr lang="en-GB" sz="1050" b="1" dirty="0"/>
              <a:t>RESOURCES REQUIRED:</a:t>
            </a:r>
          </a:p>
          <a:p>
            <a:pPr marL="171450" indent="-171450">
              <a:buFont typeface="Arial" panose="020B0604020202020204" pitchFamily="34" charset="0"/>
              <a:buChar char="•"/>
            </a:pPr>
            <a:r>
              <a:rPr lang="en-GB" sz="1050" dirty="0"/>
              <a:t>Amazing adaptations PowerPoint</a:t>
            </a:r>
          </a:p>
          <a:p>
            <a:pPr marL="171450" indent="-171450">
              <a:buFont typeface="Arial" panose="020B0604020202020204" pitchFamily="34" charset="0"/>
              <a:buChar char="•"/>
            </a:pPr>
            <a:r>
              <a:rPr lang="en-GB" sz="1050" dirty="0"/>
              <a:t>Amazing adaptations question cards</a:t>
            </a:r>
          </a:p>
          <a:p>
            <a:pPr marL="171450" indent="-171450">
              <a:buFont typeface="Arial" panose="020B0604020202020204" pitchFamily="34" charset="0"/>
              <a:buChar char="•"/>
            </a:pPr>
            <a:r>
              <a:rPr lang="en-GB" sz="1050" dirty="0"/>
              <a:t>Amazing adaptations answer cards</a:t>
            </a:r>
          </a:p>
          <a:p>
            <a:pPr marL="171450" indent="-171450">
              <a:buFont typeface="Arial" panose="020B0604020202020204" pitchFamily="34" charset="0"/>
              <a:buChar char="•"/>
            </a:pPr>
            <a:endParaRPr lang="en-GB" sz="1050" dirty="0">
              <a:solidFill>
                <a:schemeClr val="accent6">
                  <a:lumMod val="75000"/>
                </a:schemeClr>
              </a:solidFill>
            </a:endParaRPr>
          </a:p>
          <a:p>
            <a:br>
              <a:rPr lang="en-GB" sz="1050" dirty="0">
                <a:latin typeface="Avenir" panose="020B0503020203020204" pitchFamily="34" charset="0"/>
              </a:rPr>
            </a:br>
            <a:endParaRPr lang="en-GB" sz="1050" dirty="0">
              <a:latin typeface="Avenir" panose="020B0503020203020204" pitchFamily="34" charset="0"/>
            </a:endParaRPr>
          </a:p>
          <a:p>
            <a:endParaRPr lang="en-GB" sz="800" dirty="0">
              <a:latin typeface="Avenir" panose="020B0503020203020204"/>
            </a:endParaRPr>
          </a:p>
        </p:txBody>
      </p:sp>
      <p:sp>
        <p:nvSpPr>
          <p:cNvPr id="21" name="TextBox 20"/>
          <p:cNvSpPr txBox="1"/>
          <p:nvPr/>
        </p:nvSpPr>
        <p:spPr>
          <a:xfrm>
            <a:off x="7564088" y="2891360"/>
            <a:ext cx="1902143" cy="166969"/>
          </a:xfrm>
          <a:prstGeom prst="rect">
            <a:avLst/>
          </a:prstGeom>
          <a:noFill/>
        </p:spPr>
        <p:txBody>
          <a:bodyPr wrap="square" rtlCol="0">
            <a:spAutoFit/>
          </a:bodyPr>
          <a:lstStyle/>
          <a:p>
            <a:pPr algn="r"/>
            <a:r>
              <a:rPr lang="en-GB" sz="485" dirty="0">
                <a:solidFill>
                  <a:srgbClr val="FF0000"/>
                </a:solidFill>
                <a:latin typeface="Avenir" panose="020B0503020203020204" pitchFamily="34" charset="0"/>
              </a:rPr>
              <a:t>AUTHOR?</a:t>
            </a:r>
          </a:p>
        </p:txBody>
      </p:sp>
      <p:sp>
        <p:nvSpPr>
          <p:cNvPr id="23" name="TextBox 22"/>
          <p:cNvSpPr txBox="1"/>
          <p:nvPr/>
        </p:nvSpPr>
        <p:spPr>
          <a:xfrm>
            <a:off x="5515138" y="6361088"/>
            <a:ext cx="4097900" cy="316240"/>
          </a:xfrm>
          <a:prstGeom prst="rect">
            <a:avLst/>
          </a:prstGeom>
          <a:noFill/>
        </p:spPr>
        <p:txBody>
          <a:bodyPr wrap="square" rtlCol="0">
            <a:spAutoFit/>
          </a:bodyPr>
          <a:lstStyle/>
          <a:p>
            <a:pPr algn="r"/>
            <a:r>
              <a:rPr lang="en-GB" sz="485" dirty="0">
                <a:latin typeface="Avenir" panose="020B0503020203020204" pitchFamily="34" charset="0"/>
              </a:rPr>
              <a:t>A RESOURCE BROUGHT TO YOU BY GALAPAGOS CONSERVATION TRUST (REGISTERED CHARITY NO. 1043470)</a:t>
            </a:r>
          </a:p>
          <a:p>
            <a:pPr algn="r"/>
            <a:endParaRPr lang="en-GB" sz="485" dirty="0">
              <a:latin typeface="Avenir" panose="020B0503020203020204" pitchFamily="34" charset="0"/>
            </a:endParaRPr>
          </a:p>
          <a:p>
            <a:pPr algn="r"/>
            <a:r>
              <a:rPr lang="en-GB" sz="485" i="1" dirty="0">
                <a:latin typeface="Avenir" panose="020B0503020203020204" pitchFamily="34" charset="0"/>
              </a:rPr>
              <a:t>GALAPAGOSCONSERVATION.ORG.UK</a:t>
            </a:r>
          </a:p>
        </p:txBody>
      </p:sp>
      <p:sp>
        <p:nvSpPr>
          <p:cNvPr id="2" name="Rectangle 2"/>
          <p:cNvSpPr>
            <a:spLocks noChangeArrowheads="1"/>
          </p:cNvSpPr>
          <p:nvPr/>
        </p:nvSpPr>
        <p:spPr bwMode="auto">
          <a:xfrm>
            <a:off x="4953001" y="1281892"/>
            <a:ext cx="2344726" cy="2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305" tIns="31652" rIns="63305" bIns="31652" numCol="1" anchor="ctr" anchorCtr="0" compatLnSpc="1">
            <a:prstTxWarp prst="textNoShape">
              <a:avLst/>
            </a:prstTxWarp>
            <a:spAutoFit/>
          </a:bodyPr>
          <a:lstStyle/>
          <a:p>
            <a:endParaRPr lang="en-GB" sz="1246"/>
          </a:p>
        </p:txBody>
      </p:sp>
      <p:pic>
        <p:nvPicPr>
          <p:cNvPr id="1025" name="Picture 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6623563" y="1391325"/>
            <a:ext cx="2774122" cy="1850289"/>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3441261" y="1239336"/>
            <a:ext cx="2990682" cy="4939814"/>
          </a:xfrm>
          <a:prstGeom prst="rect">
            <a:avLst/>
          </a:prstGeom>
        </p:spPr>
        <p:txBody>
          <a:bodyPr wrap="square">
            <a:spAutoFit/>
          </a:bodyPr>
          <a:lstStyle/>
          <a:p>
            <a:r>
              <a:rPr lang="en-GB" sz="1050" b="1" dirty="0"/>
              <a:t>FIRE STARTER:</a:t>
            </a:r>
            <a:br>
              <a:rPr lang="en-GB" sz="1050" dirty="0">
                <a:solidFill>
                  <a:schemeClr val="accent6">
                    <a:lumMod val="75000"/>
                  </a:schemeClr>
                </a:solidFill>
              </a:rPr>
            </a:br>
            <a:r>
              <a:rPr lang="en-GB" sz="1050" dirty="0"/>
              <a:t>Begin by discussing what the term adaptation means. Students can discuss with learning partners and share their definitions. Can they give examples of how animals are adapted to different environments?</a:t>
            </a:r>
            <a:br>
              <a:rPr lang="en-GB" sz="1050" dirty="0"/>
            </a:br>
            <a:r>
              <a:rPr lang="en-GB" sz="1050" dirty="0"/>
              <a:t>The </a:t>
            </a:r>
            <a:r>
              <a:rPr lang="en-GB" sz="1050" dirty="0" err="1">
                <a:solidFill>
                  <a:srgbClr val="0000CC"/>
                </a:solidFill>
              </a:rPr>
              <a:t>powerpoint</a:t>
            </a:r>
            <a:r>
              <a:rPr lang="en-GB" sz="1050" dirty="0">
                <a:solidFill>
                  <a:srgbClr val="0000CC"/>
                </a:solidFill>
              </a:rPr>
              <a:t> presentation </a:t>
            </a:r>
            <a:r>
              <a:rPr lang="en-GB" sz="1050" dirty="0"/>
              <a:t>begins by going back in time to show the ancestor of the marine iguana, where it came from, what it looked like and its habitat.</a:t>
            </a:r>
          </a:p>
          <a:p>
            <a:endParaRPr lang="en-GB" sz="1050" dirty="0"/>
          </a:p>
          <a:p>
            <a:r>
              <a:rPr lang="en-GB" sz="1050" dirty="0"/>
              <a:t>On Slide 5 students are introduced to how the iguanas colonised the Galapagos and asked to think of challenges they faced on arriving. </a:t>
            </a:r>
            <a:br>
              <a:rPr lang="en-GB" sz="1050" dirty="0"/>
            </a:br>
            <a:r>
              <a:rPr lang="en-GB" sz="1050" dirty="0"/>
              <a:t>Slide 7 explains how the iguanas adapted and changed over time to become the marine iguanas of today that are now widespread among the islands.</a:t>
            </a:r>
            <a:br>
              <a:rPr lang="en-GB" sz="1050" dirty="0"/>
            </a:br>
            <a:endParaRPr lang="en-GB" sz="1050" dirty="0"/>
          </a:p>
          <a:p>
            <a:r>
              <a:rPr lang="en-GB" sz="1050" b="1" dirty="0"/>
              <a:t>GAINING GROUND:</a:t>
            </a:r>
          </a:p>
          <a:p>
            <a:r>
              <a:rPr lang="en-GB" sz="1050" dirty="0"/>
              <a:t>Using slides 8-13 and/or </a:t>
            </a:r>
            <a:r>
              <a:rPr lang="en-GB" sz="1050" dirty="0">
                <a:solidFill>
                  <a:srgbClr val="0000CC"/>
                </a:solidFill>
              </a:rPr>
              <a:t>photo question cards</a:t>
            </a:r>
            <a:r>
              <a:rPr lang="en-GB" sz="1050" dirty="0"/>
              <a:t>, ask students to think about the questions posed on each slide picture/card about how the marine iguana is adapted to its environment.</a:t>
            </a:r>
          </a:p>
          <a:p>
            <a:r>
              <a:rPr lang="en-GB" sz="1050" dirty="0"/>
              <a:t>You may want to hand out </a:t>
            </a:r>
            <a:r>
              <a:rPr lang="en-GB" sz="1050" dirty="0">
                <a:solidFill>
                  <a:srgbClr val="0000CC"/>
                </a:solidFill>
              </a:rPr>
              <a:t>answer cards </a:t>
            </a:r>
            <a:r>
              <a:rPr lang="en-GB" sz="1050" dirty="0"/>
              <a:t>that explain the answers or just discuss students’ ideas.</a:t>
            </a:r>
          </a:p>
          <a:p>
            <a:endParaRPr lang="en-GB" sz="1050" dirty="0"/>
          </a:p>
          <a:p>
            <a:r>
              <a:rPr lang="en-GB" sz="1050" dirty="0"/>
              <a:t>Great explanation of their evolution by David Attenborough </a:t>
            </a:r>
            <a:r>
              <a:rPr lang="en-GB" sz="1050" dirty="0">
                <a:hlinkClick r:id="rId7"/>
              </a:rPr>
              <a:t>in this link.</a:t>
            </a:r>
            <a:endParaRPr lang="en-GB" sz="1050" dirty="0">
              <a:solidFill>
                <a:schemeClr val="accent6">
                  <a:lumMod val="75000"/>
                </a:schemeClr>
              </a:solidFill>
            </a:endParaRPr>
          </a:p>
        </p:txBody>
      </p:sp>
      <p:sp>
        <p:nvSpPr>
          <p:cNvPr id="20" name="Text Box 2"/>
          <p:cNvSpPr txBox="1">
            <a:spLocks noChangeArrowheads="1"/>
          </p:cNvSpPr>
          <p:nvPr/>
        </p:nvSpPr>
        <p:spPr bwMode="auto">
          <a:xfrm>
            <a:off x="8499935" y="436336"/>
            <a:ext cx="754380" cy="373380"/>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en-GB" sz="1800" b="1" dirty="0">
                <a:solidFill>
                  <a:srgbClr val="E36C0A"/>
                </a:solidFill>
                <a:effectLst/>
                <a:latin typeface="Calibri" panose="020F0502020204030204" pitchFamily="34" charset="0"/>
                <a:ea typeface="Calibri" panose="020F0502020204030204" pitchFamily="34" charset="0"/>
                <a:cs typeface="Times New Roman" panose="02020603050405020304" pitchFamily="18" charset="0"/>
              </a:rPr>
              <a:t>7-11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2" name="Picture 21"/>
          <p:cNvPicPr/>
          <p:nvPr/>
        </p:nvPicPr>
        <p:blipFill>
          <a:blip r:embed="rId8">
            <a:extLst>
              <a:ext uri="{28A0092B-C50C-407E-A947-70E740481C1C}">
                <a14:useLocalDpi xmlns:a14="http://schemas.microsoft.com/office/drawing/2010/main" val="0"/>
              </a:ext>
            </a:extLst>
          </a:blip>
          <a:stretch>
            <a:fillRect/>
          </a:stretch>
        </p:blipFill>
        <p:spPr>
          <a:xfrm>
            <a:off x="9066355" y="374607"/>
            <a:ext cx="424180" cy="366395"/>
          </a:xfrm>
          <a:prstGeom prst="rect">
            <a:avLst/>
          </a:prstGeom>
        </p:spPr>
      </p:pic>
      <p:pic>
        <p:nvPicPr>
          <p:cNvPr id="3" name="Picture 2">
            <a:hlinkClick r:id="rId9"/>
            <a:extLst>
              <a:ext uri="{FF2B5EF4-FFF2-40B4-BE49-F238E27FC236}">
                <a16:creationId xmlns:a16="http://schemas.microsoft.com/office/drawing/2014/main" id="{3DDF5458-2352-4B8D-8392-83FB88D22258}"/>
              </a:ext>
            </a:extLst>
          </p:cNvPr>
          <p:cNvPicPr/>
          <p:nvPr/>
        </p:nvPicPr>
        <p:blipFill>
          <a:blip r:embed="rId10" cstate="print">
            <a:extLst>
              <a:ext uri="{28A0092B-C50C-407E-A947-70E740481C1C}">
                <a14:useLocalDpi xmlns:a14="http://schemas.microsoft.com/office/drawing/2010/main" val="0"/>
              </a:ext>
            </a:extLst>
          </a:blip>
          <a:stretch>
            <a:fillRect/>
          </a:stretch>
        </p:blipFill>
        <p:spPr>
          <a:xfrm>
            <a:off x="388208" y="242970"/>
            <a:ext cx="1342390" cy="424180"/>
          </a:xfrm>
          <a:prstGeom prst="rect">
            <a:avLst/>
          </a:prstGeom>
        </p:spPr>
      </p:pic>
      <p:pic>
        <p:nvPicPr>
          <p:cNvPr id="4" name="Picture 3" descr="A green and white logo&#10;&#10;AI-generated content may be incorrect.">
            <a:extLst>
              <a:ext uri="{FF2B5EF4-FFF2-40B4-BE49-F238E27FC236}">
                <a16:creationId xmlns:a16="http://schemas.microsoft.com/office/drawing/2014/main" id="{02529850-3DD2-DA64-76EA-C0870017C17A}"/>
              </a:ext>
            </a:extLst>
          </p:cNvPr>
          <p:cNvPicPr>
            <a:picLocks noChangeAspect="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27430" y="6415156"/>
            <a:ext cx="1125341" cy="367816"/>
          </a:xfrm>
          <a:prstGeom prst="rect">
            <a:avLst/>
          </a:prstGeom>
          <a:noFill/>
          <a:ln>
            <a:noFill/>
          </a:ln>
        </p:spPr>
      </p:pic>
    </p:spTree>
    <p:extLst>
      <p:ext uri="{BB962C8B-B14F-4D97-AF65-F5344CB8AC3E}">
        <p14:creationId xmlns:p14="http://schemas.microsoft.com/office/powerpoint/2010/main" val="103200618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FC43006FE5EC34BB67A2A27238FEAB3" ma:contentTypeVersion="22" ma:contentTypeDescription="Create a new document." ma:contentTypeScope="" ma:versionID="97462015018837f78e4dc6d1ac026766">
  <xsd:schema xmlns:xsd="http://www.w3.org/2001/XMLSchema" xmlns:xs="http://www.w3.org/2001/XMLSchema" xmlns:p="http://schemas.microsoft.com/office/2006/metadata/properties" xmlns:ns1="http://schemas.microsoft.com/sharepoint/v3" xmlns:ns2="2f547e1b-5db2-4d08-844e-5dc74929232d" xmlns:ns3="b0635048-2a7a-41fb-abce-ab857da15884" targetNamespace="http://schemas.microsoft.com/office/2006/metadata/properties" ma:root="true" ma:fieldsID="1a48ddc689e60c343dd55225425695fc" ns1:_="" ns2:_="" ns3:_="">
    <xsd:import namespace="http://schemas.microsoft.com/sharepoint/v3"/>
    <xsd:import namespace="2f547e1b-5db2-4d08-844e-5dc74929232d"/>
    <xsd:import namespace="b0635048-2a7a-41fb-abce-ab857da1588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Final"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3:TaxCatchAll" minOccurs="0"/>
                <xsd:element ref="ns2:Credit" minOccurs="0"/>
                <xsd:element ref="ns1:_ip_UnifiedCompliancePolicyProperties" minOccurs="0"/>
                <xsd:element ref="ns1:_ip_UnifiedCompliancePolicyUIAc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6" nillable="true" ma:displayName="Unified Compliance Policy Properties" ma:hidden="true" ma:internalName="_ip_UnifiedCompliancePolicyProperties">
      <xsd:simpleType>
        <xsd:restriction base="dms:Note"/>
      </xsd:simpleType>
    </xsd:element>
    <xsd:element name="_ip_UnifiedCompliancePolicyUIAction" ma:index="2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f547e1b-5db2-4d08-844e-5dc7492923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Final" ma:index="14" nillable="true" ma:displayName="Final" ma:default="0" ma:format="Dropdown" ma:internalName="Final">
      <xsd:simpleType>
        <xsd:restriction base="dms:Boolea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5f0dc3c8-c66c-449c-a68c-1b01ad5e52b0" ma:termSetId="09814cd3-568e-fe90-9814-8d621ff8fb84" ma:anchorId="fba54fb3-c3e1-fe81-a776-ca4b69148c4d" ma:open="true" ma:isKeyword="false">
      <xsd:complexType>
        <xsd:sequence>
          <xsd:element ref="pc:Terms" minOccurs="0" maxOccurs="1"/>
        </xsd:sequence>
      </xsd:complexType>
    </xsd:element>
    <xsd:element name="Credit" ma:index="25" nillable="true" ma:displayName="Credit" ma:format="Dropdown" ma:internalName="Credit">
      <xsd:simpleType>
        <xsd:restriction base="dms:Text">
          <xsd:maxLength value="255"/>
        </xsd:restriction>
      </xsd:simple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0635048-2a7a-41fb-abce-ab857da1588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c4100269-dcde-4c49-97a8-e6dffe62d737}" ma:internalName="TaxCatchAll" ma:showField="CatchAllData" ma:web="b0635048-2a7a-41fb-abce-ab857da1588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Credit xmlns="2f547e1b-5db2-4d08-844e-5dc74929232d" xsi:nil="true"/>
    <lcf76f155ced4ddcb4097134ff3c332f xmlns="2f547e1b-5db2-4d08-844e-5dc74929232d">
      <Terms xmlns="http://schemas.microsoft.com/office/infopath/2007/PartnerControls"/>
    </lcf76f155ced4ddcb4097134ff3c332f>
    <_ip_UnifiedCompliancePolicyProperties xmlns="http://schemas.microsoft.com/sharepoint/v3" xsi:nil="true"/>
    <Final xmlns="2f547e1b-5db2-4d08-844e-5dc74929232d">false</Final>
    <TaxCatchAll xmlns="b0635048-2a7a-41fb-abce-ab857da15884" xsi:nil="true"/>
  </documentManagement>
</p:properties>
</file>

<file path=customXml/itemProps1.xml><?xml version="1.0" encoding="utf-8"?>
<ds:datastoreItem xmlns:ds="http://schemas.openxmlformats.org/officeDocument/2006/customXml" ds:itemID="{C279D891-CB52-419B-B98F-48A0E43538C3}"/>
</file>

<file path=customXml/itemProps2.xml><?xml version="1.0" encoding="utf-8"?>
<ds:datastoreItem xmlns:ds="http://schemas.openxmlformats.org/officeDocument/2006/customXml" ds:itemID="{90418FF8-4415-43A3-9F54-0F291313EF4C}"/>
</file>

<file path=customXml/itemProps3.xml><?xml version="1.0" encoding="utf-8"?>
<ds:datastoreItem xmlns:ds="http://schemas.openxmlformats.org/officeDocument/2006/customXml" ds:itemID="{690BA2FB-0B27-4702-A08D-C8C6D8B227D9}"/>
</file>

<file path=docProps/app.xml><?xml version="1.0" encoding="utf-8"?>
<Properties xmlns="http://schemas.openxmlformats.org/officeDocument/2006/extended-properties" xmlns:vt="http://schemas.openxmlformats.org/officeDocument/2006/docPropsVTypes">
  <Template>Office Theme</Template>
  <TotalTime>0</TotalTime>
  <Words>476</Words>
  <Application>Microsoft Office PowerPoint</Application>
  <PresentationFormat>A4 Paper (210x297 mm)</PresentationFormat>
  <Paragraphs>57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Avenir</vt:lpstr>
      <vt:lpstr>Calibri</vt:lpstr>
      <vt:lpstr>Calibri Light</vt:lpstr>
      <vt:lpstr>Office Theme</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Wright Sarmiento</dc:creator>
  <cp:lastModifiedBy>SARAH LANGFORD</cp:lastModifiedBy>
  <cp:revision>56</cp:revision>
  <dcterms:created xsi:type="dcterms:W3CDTF">2016-05-10T10:41:57Z</dcterms:created>
  <dcterms:modified xsi:type="dcterms:W3CDTF">2025-03-04T15:45:30Z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0x0101000FC43006FE5EC34BB67A2A27238FEAB3</vt:lpwstr>
  </property>
</Properties>
</file>