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03" y="28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7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9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5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2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2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7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6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2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8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0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A3A53E75-F900-4A3A-B0EA-67FEA4B22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r="16039"/>
          <a:stretch/>
        </p:blipFill>
        <p:spPr>
          <a:xfrm>
            <a:off x="1143" y="10"/>
            <a:ext cx="9141714" cy="685799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52" y="875758"/>
            <a:ext cx="3914914" cy="51095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89" y="673591"/>
            <a:ext cx="4174435" cy="54154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00" y="1041621"/>
            <a:ext cx="3715024" cy="480152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27B97-1DBB-4C39-AABC-6C3082FDF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181" y="2214621"/>
            <a:ext cx="2462916" cy="816301"/>
          </a:xfrm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anose="020B0602030504020804" pitchFamily="34" charset="0"/>
              </a:rPr>
              <a:t>Be a blood scientist – Analysing tortoise blood cells</a:t>
            </a:r>
          </a:p>
        </p:txBody>
      </p:sp>
    </p:spTree>
    <p:extLst>
      <p:ext uri="{BB962C8B-B14F-4D97-AF65-F5344CB8AC3E}">
        <p14:creationId xmlns:p14="http://schemas.microsoft.com/office/powerpoint/2010/main" val="77400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9171CE-3D0D-4771-9810-83B65BBDFFBA}"/>
              </a:ext>
            </a:extLst>
          </p:cNvPr>
          <p:cNvSpPr txBox="1"/>
          <p:nvPr/>
        </p:nvSpPr>
        <p:spPr>
          <a:xfrm>
            <a:off x="507534" y="290930"/>
            <a:ext cx="81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ras Medium ITC" panose="020B0602030504020804" pitchFamily="34" charset="0"/>
              </a:rPr>
              <a:t>Look at the following blood sample taken from a Galapagos giant tortoise.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7889EC-2471-4416-B23E-010984FF3925}"/>
              </a:ext>
            </a:extLst>
          </p:cNvPr>
          <p:cNvSpPr txBox="1"/>
          <p:nvPr/>
        </p:nvSpPr>
        <p:spPr>
          <a:xfrm>
            <a:off x="3947885" y="979780"/>
            <a:ext cx="4688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Eras Medium ITC" panose="020B0602030504020804" pitchFamily="34" charset="0"/>
              </a:rPr>
              <a:t>These are </a:t>
            </a:r>
            <a:r>
              <a:rPr lang="en-GB" sz="1500" b="1" dirty="0">
                <a:latin typeface="Eras Medium ITC" panose="020B0602030504020804" pitchFamily="34" charset="0"/>
              </a:rPr>
              <a:t>red blood cells</a:t>
            </a:r>
            <a:r>
              <a:rPr lang="en-GB" sz="1500" dirty="0">
                <a:latin typeface="Eras Medium ITC" panose="020B0602030504020804" pitchFamily="34" charset="0"/>
              </a:rPr>
              <a:t>. </a:t>
            </a:r>
          </a:p>
          <a:p>
            <a:r>
              <a:rPr lang="en-GB" sz="1500" dirty="0">
                <a:latin typeface="Eras Medium ITC" panose="020B0602030504020804" pitchFamily="34" charset="0"/>
              </a:rPr>
              <a:t>Compared to some other species they are large so are counted manually using a special counter.</a:t>
            </a:r>
          </a:p>
          <a:p>
            <a:endParaRPr lang="en-GB" sz="1500" dirty="0">
              <a:latin typeface="Eras Medium ITC" panose="020B0602030504020804" pitchFamily="34" charset="0"/>
            </a:endParaRPr>
          </a:p>
          <a:p>
            <a:r>
              <a:rPr lang="en-GB" sz="1500" dirty="0">
                <a:latin typeface="Eras Medium ITC" panose="020B0602030504020804" pitchFamily="34" charset="0"/>
              </a:rPr>
              <a:t>Have you noticed the cell is an oval shape and the nucleus inside is too?</a:t>
            </a:r>
          </a:p>
          <a:p>
            <a:r>
              <a:rPr lang="en-GB" sz="1500" dirty="0">
                <a:latin typeface="Eras Medium ITC" panose="020B0602030504020804" pitchFamily="34" charset="0"/>
              </a:rPr>
              <a:t>Mammalian blood cells don’t have a nucleus like the ones you can see here – bird and reptile species do!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62EB4C-D9DA-4461-A9F1-92B1DD6AE2D8}"/>
              </a:ext>
            </a:extLst>
          </p:cNvPr>
          <p:cNvSpPr txBox="1"/>
          <p:nvPr/>
        </p:nvSpPr>
        <p:spPr>
          <a:xfrm>
            <a:off x="7396253" y="3252343"/>
            <a:ext cx="161068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Eras Medium ITC" panose="020B0602030504020804" pitchFamily="34" charset="0"/>
              </a:rPr>
              <a:t>How many red blood cells can you count in this sample?</a:t>
            </a:r>
          </a:p>
          <a:p>
            <a:r>
              <a:rPr lang="en-GB" sz="1500" dirty="0">
                <a:latin typeface="Eras Medium ITC" panose="020B0602030504020804" pitchFamily="34" charset="0"/>
              </a:rPr>
              <a:t>Smaller numbers of red blood cells means the animal has anaemia.</a:t>
            </a:r>
          </a:p>
          <a:p>
            <a:r>
              <a:rPr lang="en-GB" sz="1400" i="1" dirty="0">
                <a:latin typeface="Eras Medium ITC" panose="020B0602030504020804" pitchFamily="34" charset="0"/>
              </a:rPr>
              <a:t>Ignore the cells that look slightly different.</a:t>
            </a:r>
          </a:p>
        </p:txBody>
      </p:sp>
      <p:pic>
        <p:nvPicPr>
          <p:cNvPr id="3" name="Picture 2" descr="A close-up of a microscope&#10;&#10;Description automatically generated">
            <a:extLst>
              <a:ext uri="{FF2B5EF4-FFF2-40B4-BE49-F238E27FC236}">
                <a16:creationId xmlns:a16="http://schemas.microsoft.com/office/drawing/2014/main" id="{EF3A04A9-9D14-6127-6FDD-8FBDAF3EB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65" b="15194"/>
          <a:stretch/>
        </p:blipFill>
        <p:spPr>
          <a:xfrm>
            <a:off x="535007" y="1147923"/>
            <a:ext cx="2830536" cy="2733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503A9E-5EFA-4FCF-A8E2-92702DC783A7}"/>
              </a:ext>
            </a:extLst>
          </p:cNvPr>
          <p:cNvCxnSpPr>
            <a:cxnSpLocks/>
          </p:cNvCxnSpPr>
          <p:nvPr/>
        </p:nvCxnSpPr>
        <p:spPr>
          <a:xfrm flipH="1">
            <a:off x="2795917" y="1895870"/>
            <a:ext cx="1085980" cy="1497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7405DB-B284-4287-83FB-10989924DA09}"/>
              </a:ext>
            </a:extLst>
          </p:cNvPr>
          <p:cNvCxnSpPr>
            <a:cxnSpLocks/>
          </p:cNvCxnSpPr>
          <p:nvPr/>
        </p:nvCxnSpPr>
        <p:spPr>
          <a:xfrm flipH="1">
            <a:off x="1828800" y="1895870"/>
            <a:ext cx="2053097" cy="800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microscope&#10;&#10;Description automatically generated">
            <a:extLst>
              <a:ext uri="{FF2B5EF4-FFF2-40B4-BE49-F238E27FC236}">
                <a16:creationId xmlns:a16="http://schemas.microsoft.com/office/drawing/2014/main" id="{37CF1D95-13B2-4DF0-99A5-1F6F575FAC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10" t="37357" r="22034" b="15420"/>
          <a:stretch/>
        </p:blipFill>
        <p:spPr bwMode="auto">
          <a:xfrm rot="5400000">
            <a:off x="4541858" y="3231417"/>
            <a:ext cx="2303520" cy="2858009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41A257-2FBC-2500-E504-EB9B939E3A72}"/>
              </a:ext>
            </a:extLst>
          </p:cNvPr>
          <p:cNvSpPr txBox="1"/>
          <p:nvPr/>
        </p:nvSpPr>
        <p:spPr>
          <a:xfrm>
            <a:off x="507534" y="6156024"/>
            <a:ext cx="7439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Images © </a:t>
            </a:r>
            <a:r>
              <a:rPr lang="en-GB" sz="1000" dirty="0" err="1"/>
              <a:t>Ainoa</a:t>
            </a:r>
            <a:r>
              <a:rPr lang="en-GB" sz="1000" dirty="0"/>
              <a:t> </a:t>
            </a:r>
            <a:r>
              <a:rPr lang="en-GB" sz="1000" dirty="0" err="1"/>
              <a:t>Nieta</a:t>
            </a:r>
            <a:r>
              <a:rPr lang="en-GB" sz="1000" dirty="0"/>
              <a:t> Claudin </a:t>
            </a:r>
          </a:p>
          <a:p>
            <a:r>
              <a:rPr lang="en-GB" sz="1000" dirty="0"/>
              <a:t>Top -  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Modified Wright-Giemsa-stained peripheral blood from San Cristobal (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Chelonoidis</a:t>
            </a:r>
            <a:r>
              <a:rPr lang="en-GB" sz="1000" b="0" i="1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chathamensis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) </a:t>
            </a:r>
            <a:endParaRPr lang="en-GB" sz="1000" dirty="0"/>
          </a:p>
          <a:p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Bottom - Modified Wright-Giemsa-stained peripheral blood from Española (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Chelonoidis</a:t>
            </a:r>
            <a:r>
              <a:rPr lang="en-GB" sz="1000" b="0" i="1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hoodensis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8077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E2002-15F6-4E27-8C63-50DC0859C020}"/>
              </a:ext>
            </a:extLst>
          </p:cNvPr>
          <p:cNvSpPr txBox="1"/>
          <p:nvPr/>
        </p:nvSpPr>
        <p:spPr>
          <a:xfrm>
            <a:off x="507534" y="188254"/>
            <a:ext cx="812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ras Medium ITC" panose="020B0602030504020804" pitchFamily="34" charset="0"/>
              </a:rPr>
              <a:t>Blood cells known as white blood cells can be seen in blood. These cells can help fight disease and infection. They increase in number if there is an infection.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7E6CE-2849-42B8-9A26-55012FD54244}"/>
              </a:ext>
            </a:extLst>
          </p:cNvPr>
          <p:cNvSpPr txBox="1"/>
          <p:nvPr/>
        </p:nvSpPr>
        <p:spPr>
          <a:xfrm>
            <a:off x="4681058" y="1110703"/>
            <a:ext cx="4297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Medium ITC" panose="020B0602030504020804" pitchFamily="34" charset="0"/>
              </a:rPr>
              <a:t>Can you see this </a:t>
            </a:r>
            <a:r>
              <a:rPr lang="en-GB" sz="1600" b="1" dirty="0">
                <a:latin typeface="Eras Medium ITC" panose="020B0602030504020804" pitchFamily="34" charset="0"/>
              </a:rPr>
              <a:t>heterophil</a:t>
            </a:r>
            <a:r>
              <a:rPr lang="en-GB" sz="1600" dirty="0">
                <a:latin typeface="Eras Medium ITC" panose="020B0602030504020804" pitchFamily="34" charset="0"/>
              </a:rPr>
              <a:t>? The white blood </a:t>
            </a:r>
            <a:r>
              <a:rPr lang="en-GB" sz="1600" b="1" dirty="0">
                <a:latin typeface="Eras Medium ITC" panose="020B0602030504020804" pitchFamily="34" charset="0"/>
              </a:rPr>
              <a:t>cells make this to help fight </a:t>
            </a:r>
            <a:r>
              <a:rPr lang="en-GB" sz="1600" dirty="0">
                <a:latin typeface="Eras Medium ITC" panose="020B0602030504020804" pitchFamily="34" charset="0"/>
              </a:rPr>
              <a:t>disease or infection.</a:t>
            </a:r>
          </a:p>
          <a:p>
            <a:endParaRPr lang="en-GB" sz="1600" dirty="0">
              <a:latin typeface="Eras Medium ITC" panose="020B0602030504020804" pitchFamily="34" charset="0"/>
            </a:endParaRPr>
          </a:p>
          <a:p>
            <a:r>
              <a:rPr lang="en-GB" sz="1600" dirty="0">
                <a:latin typeface="Eras Medium ITC" panose="020B0602030504020804" pitchFamily="34" charset="0"/>
              </a:rPr>
              <a:t>They can usually be seen in the first few weeks of infection or illness and so help the scientists find out if the tortoise is ill.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C2053A-6AFE-4C37-8874-F917678E1CD2}"/>
              </a:ext>
            </a:extLst>
          </p:cNvPr>
          <p:cNvSpPr txBox="1"/>
          <p:nvPr/>
        </p:nvSpPr>
        <p:spPr>
          <a:xfrm>
            <a:off x="2429755" y="475673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Medium ITC" panose="020B0602030504020804" pitchFamily="34" charset="0"/>
              </a:rPr>
              <a:t>Can you spot the heterophil in this sample?</a:t>
            </a:r>
          </a:p>
        </p:txBody>
      </p:sp>
      <p:pic>
        <p:nvPicPr>
          <p:cNvPr id="3" name="Picture 2" descr="A microscope view of blue and purple cells&#10;&#10;Description automatically generated">
            <a:extLst>
              <a:ext uri="{FF2B5EF4-FFF2-40B4-BE49-F238E27FC236}">
                <a16:creationId xmlns:a16="http://schemas.microsoft.com/office/drawing/2014/main" id="{FBEB2DD7-E099-4B10-9694-49A316CE2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329" r="2557" b="4140"/>
          <a:stretch/>
        </p:blipFill>
        <p:spPr bwMode="auto">
          <a:xfrm>
            <a:off x="507534" y="1406122"/>
            <a:ext cx="3003331" cy="2421160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B568E1-A216-4CF1-B6BC-49EC22E2A50B}"/>
              </a:ext>
            </a:extLst>
          </p:cNvPr>
          <p:cNvCxnSpPr>
            <a:cxnSpLocks/>
          </p:cNvCxnSpPr>
          <p:nvPr/>
        </p:nvCxnSpPr>
        <p:spPr>
          <a:xfrm flipH="1">
            <a:off x="3242821" y="1711354"/>
            <a:ext cx="1438237" cy="14654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microscope&#10;&#10;Description automatically generated">
            <a:extLst>
              <a:ext uri="{FF2B5EF4-FFF2-40B4-BE49-F238E27FC236}">
                <a16:creationId xmlns:a16="http://schemas.microsoft.com/office/drawing/2014/main" id="{37CF1D95-13B2-4DF0-99A5-1F6F575FAC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10" t="37357" r="22034" b="15420"/>
          <a:stretch/>
        </p:blipFill>
        <p:spPr bwMode="auto">
          <a:xfrm rot="5400000">
            <a:off x="5464358" y="3338865"/>
            <a:ext cx="2421160" cy="3003967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5F02FE-67B3-EE7E-6499-3047B7C99606}"/>
              </a:ext>
            </a:extLst>
          </p:cNvPr>
          <p:cNvSpPr txBox="1"/>
          <p:nvPr/>
        </p:nvSpPr>
        <p:spPr>
          <a:xfrm>
            <a:off x="507534" y="6283277"/>
            <a:ext cx="7439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Images © </a:t>
            </a:r>
            <a:r>
              <a:rPr lang="en-GB" sz="1000" dirty="0" err="1"/>
              <a:t>Ainoa</a:t>
            </a:r>
            <a:r>
              <a:rPr lang="en-GB" sz="1000" dirty="0"/>
              <a:t> </a:t>
            </a:r>
            <a:r>
              <a:rPr lang="en-GB" sz="1000" dirty="0" err="1"/>
              <a:t>Nieta</a:t>
            </a:r>
            <a:r>
              <a:rPr lang="en-GB" sz="1000" dirty="0"/>
              <a:t> Claudin – 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Modified Wright-Giemsa-stained peripheral blood from Española (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Chelonoidis</a:t>
            </a:r>
            <a:r>
              <a:rPr lang="en-GB" sz="1000" b="0" i="1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hoodensis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020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E0B76-A7D1-4252-9779-7D5C3C3A5140}"/>
              </a:ext>
            </a:extLst>
          </p:cNvPr>
          <p:cNvSpPr txBox="1"/>
          <p:nvPr/>
        </p:nvSpPr>
        <p:spPr>
          <a:xfrm>
            <a:off x="672243" y="4970212"/>
            <a:ext cx="8019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Medium ITC" panose="020B0602030504020804" pitchFamily="34" charset="0"/>
              </a:rPr>
              <a:t>Other cells can be identified to help analyse the health of a tortoise. This </a:t>
            </a:r>
            <a:r>
              <a:rPr lang="en-GB" sz="1600" b="1" dirty="0">
                <a:latin typeface="Eras Medium ITC" panose="020B0602030504020804" pitchFamily="34" charset="0"/>
              </a:rPr>
              <a:t>eosinophil</a:t>
            </a:r>
            <a:r>
              <a:rPr lang="en-GB" sz="1600" dirty="0">
                <a:latin typeface="Eras Medium ITC" panose="020B0602030504020804" pitchFamily="34" charset="0"/>
              </a:rPr>
              <a:t> is a kind of white blood cell that helps fight disease.</a:t>
            </a:r>
          </a:p>
          <a:p>
            <a:endParaRPr lang="en-GB" sz="1600" dirty="0">
              <a:latin typeface="Eras Medium ITC" panose="020B0602030504020804" pitchFamily="34" charset="0"/>
            </a:endParaRPr>
          </a:p>
          <a:p>
            <a:r>
              <a:rPr lang="en-GB" sz="1600" dirty="0">
                <a:latin typeface="Eras Medium ITC" panose="020B0602030504020804" pitchFamily="34" charset="0"/>
              </a:rPr>
              <a:t>Would you like to be a tortoise health scientist and learn more about tortoise health?</a:t>
            </a:r>
          </a:p>
        </p:txBody>
      </p:sp>
      <p:pic>
        <p:nvPicPr>
          <p:cNvPr id="2" name="Picture 1" descr="A close-up of a cell&#10;&#10;Description automatically generated">
            <a:extLst>
              <a:ext uri="{FF2B5EF4-FFF2-40B4-BE49-F238E27FC236}">
                <a16:creationId xmlns:a16="http://schemas.microsoft.com/office/drawing/2014/main" id="{F78DAB61-DE4F-475C-BFA5-84B5E6FEF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02" t="24175" r="8617" b="10452"/>
          <a:stretch/>
        </p:blipFill>
        <p:spPr bwMode="auto">
          <a:xfrm>
            <a:off x="2360229" y="719402"/>
            <a:ext cx="4044777" cy="386357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9380F0-D4CA-4679-882A-B82D7B4FC888}"/>
              </a:ext>
            </a:extLst>
          </p:cNvPr>
          <p:cNvCxnSpPr>
            <a:cxnSpLocks/>
          </p:cNvCxnSpPr>
          <p:nvPr/>
        </p:nvCxnSpPr>
        <p:spPr>
          <a:xfrm flipH="1" flipV="1">
            <a:off x="4062953" y="2733773"/>
            <a:ext cx="3129699" cy="22364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E521DA-AEEA-9A08-EF9F-200A563004A3}"/>
              </a:ext>
            </a:extLst>
          </p:cNvPr>
          <p:cNvSpPr txBox="1"/>
          <p:nvPr/>
        </p:nvSpPr>
        <p:spPr>
          <a:xfrm>
            <a:off x="582949" y="6237246"/>
            <a:ext cx="7439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 © </a:t>
            </a:r>
            <a:r>
              <a:rPr lang="en-GB" sz="1000" dirty="0" err="1"/>
              <a:t>Ainoa</a:t>
            </a:r>
            <a:r>
              <a:rPr lang="en-GB" sz="1000" dirty="0"/>
              <a:t> </a:t>
            </a:r>
            <a:r>
              <a:rPr lang="en-GB" sz="1000" dirty="0" err="1"/>
              <a:t>Nieta</a:t>
            </a:r>
            <a:r>
              <a:rPr lang="en-GB" sz="1000" dirty="0"/>
              <a:t> Claudin </a:t>
            </a:r>
          </a:p>
          <a:p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Modified Wright-Giemsa-stained peripheral blood from San Cristobal (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Chelonoidis</a:t>
            </a:r>
            <a:r>
              <a:rPr lang="en-GB" sz="1000" b="0" i="1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chathamensis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) </a:t>
            </a:r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613183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43006FE5EC34BB67A2A27238FEAB3" ma:contentTypeVersion="22" ma:contentTypeDescription="Create a new document." ma:contentTypeScope="" ma:versionID="97462015018837f78e4dc6d1ac026766">
  <xsd:schema xmlns:xsd="http://www.w3.org/2001/XMLSchema" xmlns:xs="http://www.w3.org/2001/XMLSchema" xmlns:p="http://schemas.microsoft.com/office/2006/metadata/properties" xmlns:ns1="http://schemas.microsoft.com/sharepoint/v3" xmlns:ns2="2f547e1b-5db2-4d08-844e-5dc74929232d" xmlns:ns3="b0635048-2a7a-41fb-abce-ab857da15884" targetNamespace="http://schemas.microsoft.com/office/2006/metadata/properties" ma:root="true" ma:fieldsID="1a48ddc689e60c343dd55225425695fc" ns1:_="" ns2:_="" ns3:_="">
    <xsd:import namespace="http://schemas.microsoft.com/sharepoint/v3"/>
    <xsd:import namespace="2f547e1b-5db2-4d08-844e-5dc74929232d"/>
    <xsd:import namespace="b0635048-2a7a-41fb-abce-ab857da158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Final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redit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47e1b-5db2-4d08-844e-5dc749292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nal" ma:index="14" nillable="true" ma:displayName="Final" ma:default="0" ma:format="Dropdown" ma:internalName="Final">
      <xsd:simpleType>
        <xsd:restriction base="dms:Boolea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f0dc3c8-c66c-449c-a68c-1b01ad5e5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redit" ma:index="25" nillable="true" ma:displayName="Credit" ma:format="Dropdown" ma:internalName="Credit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35048-2a7a-41fb-abce-ab857da15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4100269-dcde-4c49-97a8-e6dffe62d737}" ma:internalName="TaxCatchAll" ma:showField="CatchAllData" ma:web="b0635048-2a7a-41fb-abce-ab857da15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redit xmlns="2f547e1b-5db2-4d08-844e-5dc74929232d" xsi:nil="true"/>
    <lcf76f155ced4ddcb4097134ff3c332f xmlns="2f547e1b-5db2-4d08-844e-5dc74929232d">
      <Terms xmlns="http://schemas.microsoft.com/office/infopath/2007/PartnerControls"/>
    </lcf76f155ced4ddcb4097134ff3c332f>
    <_ip_UnifiedCompliancePolicyProperties xmlns="http://schemas.microsoft.com/sharepoint/v3" xsi:nil="true"/>
    <Final xmlns="2f547e1b-5db2-4d08-844e-5dc74929232d">false</Final>
    <TaxCatchAll xmlns="b0635048-2a7a-41fb-abce-ab857da15884" xsi:nil="true"/>
  </documentManagement>
</p:properties>
</file>

<file path=customXml/itemProps1.xml><?xml version="1.0" encoding="utf-8"?>
<ds:datastoreItem xmlns:ds="http://schemas.openxmlformats.org/officeDocument/2006/customXml" ds:itemID="{5FDD5A32-8CBF-4829-8AB8-A0D6D2AEBC3A}"/>
</file>

<file path=customXml/itemProps2.xml><?xml version="1.0" encoding="utf-8"?>
<ds:datastoreItem xmlns:ds="http://schemas.openxmlformats.org/officeDocument/2006/customXml" ds:itemID="{D224028C-82CC-4C5C-86E6-6553173E5B07}"/>
</file>

<file path=customXml/itemProps3.xml><?xml version="1.0" encoding="utf-8"?>
<ds:datastoreItem xmlns:ds="http://schemas.openxmlformats.org/officeDocument/2006/customXml" ds:itemID="{C5BEE786-D87E-42F7-AFD3-3AFCDD53C6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307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Meiryo</vt:lpstr>
      <vt:lpstr>Arial</vt:lpstr>
      <vt:lpstr>Calibri</vt:lpstr>
      <vt:lpstr>Calibri Light</vt:lpstr>
      <vt:lpstr>Eras Medium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LANGFORD</dc:creator>
  <cp:lastModifiedBy>SARAH LANGFORD</cp:lastModifiedBy>
  <cp:revision>16</cp:revision>
  <dcterms:created xsi:type="dcterms:W3CDTF">2021-05-31T09:40:57Z</dcterms:created>
  <dcterms:modified xsi:type="dcterms:W3CDTF">2025-03-10T15:59:54Z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0x0101000FC43006FE5EC34BB67A2A27238FEAB3</vt:lpwstr>
  </property>
</Properties>
</file>