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24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66" y="318"/>
      </p:cViewPr>
      <p:guideLst>
        <p:guide orient="horz" pos="2449"/>
        <p:guide pos="24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35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2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2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67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2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8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0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8E0D-DCAF-4480-9655-B29695FFA99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5EEE-87DF-4948-B8C8-FDB213782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A3A53E75-F900-4A3A-B0EA-67FEA4B22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r="16039"/>
          <a:stretch/>
        </p:blipFill>
        <p:spPr>
          <a:xfrm>
            <a:off x="1143" y="10"/>
            <a:ext cx="9141714" cy="685799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52" y="875758"/>
            <a:ext cx="3914914" cy="51095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89" y="673591"/>
            <a:ext cx="4174435" cy="54154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00" y="1041621"/>
            <a:ext cx="3715024" cy="480152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7B97-1DBB-4C39-AABC-6C3082FDF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253" y="2011425"/>
            <a:ext cx="2944552" cy="3610442"/>
          </a:xfrm>
        </p:spPr>
        <p:txBody>
          <a:bodyPr anchor="t">
            <a:noAutofit/>
          </a:bodyPr>
          <a:lstStyle/>
          <a:p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Eras Medium ITC" panose="020B0602030504020804" pitchFamily="34" charset="0"/>
              </a:rPr>
              <a:t>Sé un científico de la sangre– Análisis de las células sanguíneas de una tortuga</a:t>
            </a:r>
          </a:p>
        </p:txBody>
      </p:sp>
    </p:spTree>
    <p:extLst>
      <p:ext uri="{BB962C8B-B14F-4D97-AF65-F5344CB8AC3E}">
        <p14:creationId xmlns:p14="http://schemas.microsoft.com/office/powerpoint/2010/main" val="7740051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9171CE-3D0D-4771-9810-83B65BBDFFBA}"/>
              </a:ext>
            </a:extLst>
          </p:cNvPr>
          <p:cNvSpPr txBox="1"/>
          <p:nvPr/>
        </p:nvSpPr>
        <p:spPr>
          <a:xfrm>
            <a:off x="507534" y="290930"/>
            <a:ext cx="812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Eras Medium ITC" panose="020B0602030504020804" pitchFamily="34" charset="0"/>
              </a:rPr>
              <a:t>Observa la muestra de sangre tomada de una tortuga gigante de Galápagos.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889EC-2471-4416-B23E-010984FF3925}"/>
              </a:ext>
            </a:extLst>
          </p:cNvPr>
          <p:cNvSpPr txBox="1"/>
          <p:nvPr/>
        </p:nvSpPr>
        <p:spPr>
          <a:xfrm>
            <a:off x="3947885" y="896038"/>
            <a:ext cx="50251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dirty="0">
                <a:latin typeface="Eras Medium ITC" panose="020B0602030504020804" pitchFamily="34" charset="0"/>
              </a:rPr>
              <a:t>Estos </a:t>
            </a:r>
            <a:r>
              <a:rPr lang="es-ES_tradnl" sz="1500" b="1" dirty="0">
                <a:latin typeface="Eras Medium ITC" panose="020B0602030504020804" pitchFamily="34" charset="0"/>
              </a:rPr>
              <a:t>son los glóbulos rojos</a:t>
            </a:r>
            <a:r>
              <a:rPr lang="es-ES_tradnl" sz="1500" dirty="0">
                <a:latin typeface="Eras Medium ITC" panose="020B0602030504020804" pitchFamily="34" charset="0"/>
              </a:rPr>
              <a:t>. </a:t>
            </a:r>
          </a:p>
          <a:p>
            <a:r>
              <a:rPr lang="es-ES_tradnl" sz="1500" dirty="0">
                <a:latin typeface="Eras Medium ITC" panose="020B0602030504020804" pitchFamily="34" charset="0"/>
              </a:rPr>
              <a:t>En comparación con los de otras especies, estos son grandes, por lo que se cuentan manualmente con un contador especial.</a:t>
            </a:r>
          </a:p>
          <a:p>
            <a:endParaRPr lang="es-ES_tradnl" sz="1500" dirty="0">
              <a:latin typeface="Eras Medium ITC" panose="020B0602030504020804" pitchFamily="34" charset="0"/>
            </a:endParaRPr>
          </a:p>
          <a:p>
            <a:r>
              <a:rPr lang="es-ES_tradnl" sz="1500" dirty="0">
                <a:latin typeface="Eras Medium ITC" panose="020B0602030504020804" pitchFamily="34" charset="0"/>
              </a:rPr>
              <a:t>¿Puedes notar que las células tienen una forma ovalada y que el núcleo también? Las células sanguíneas de los mamíferos no tienen un núcleo como vemos aquí– ¡Especies como aves y réptiles sí las tienen!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62EB4C-D9DA-4461-A9F1-92B1DD6AE2D8}"/>
              </a:ext>
            </a:extLst>
          </p:cNvPr>
          <p:cNvSpPr txBox="1"/>
          <p:nvPr/>
        </p:nvSpPr>
        <p:spPr>
          <a:xfrm>
            <a:off x="7396252" y="3154643"/>
            <a:ext cx="161866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dirty="0">
                <a:latin typeface="Eras Medium ITC" panose="020B0602030504020804" pitchFamily="34" charset="0"/>
              </a:rPr>
              <a:t>¿Cuántos glóbulos rojos puedes contar en esta muestra?</a:t>
            </a:r>
          </a:p>
          <a:p>
            <a:r>
              <a:rPr lang="es-ES_tradnl" sz="1500" dirty="0">
                <a:latin typeface="Eras Medium ITC" panose="020B0602030504020804" pitchFamily="34" charset="0"/>
              </a:rPr>
              <a:t>Una cantidad menor de glóbulos rojos indica que el animal tiene anemia.</a:t>
            </a:r>
          </a:p>
          <a:p>
            <a:r>
              <a:rPr lang="es-ES_tradnl" sz="1400" i="1" dirty="0">
                <a:latin typeface="Eras Medium ITC" panose="020B0602030504020804" pitchFamily="34" charset="0"/>
              </a:rPr>
              <a:t>Ignora las celdas que se ven ligeramente diferentes</a:t>
            </a:r>
          </a:p>
        </p:txBody>
      </p:sp>
      <p:pic>
        <p:nvPicPr>
          <p:cNvPr id="3" name="Picture 2" descr="A close-up of a microscope&#10;&#10;Description automatically generated">
            <a:extLst>
              <a:ext uri="{FF2B5EF4-FFF2-40B4-BE49-F238E27FC236}">
                <a16:creationId xmlns:a16="http://schemas.microsoft.com/office/drawing/2014/main" id="{11DC5EC0-2391-F959-004A-5263F919D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65" b="15194"/>
          <a:stretch/>
        </p:blipFill>
        <p:spPr>
          <a:xfrm>
            <a:off x="535007" y="1147923"/>
            <a:ext cx="2830536" cy="2733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FC2CF395-DF63-59F4-5157-10C133762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0" t="37357" r="22034" b="15420"/>
          <a:stretch/>
        </p:blipFill>
        <p:spPr bwMode="auto">
          <a:xfrm rot="5400000">
            <a:off x="4541858" y="3231417"/>
            <a:ext cx="2303520" cy="2858009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7405DB-B284-4287-83FB-10989924DA09}"/>
              </a:ext>
            </a:extLst>
          </p:cNvPr>
          <p:cNvCxnSpPr>
            <a:cxnSpLocks/>
          </p:cNvCxnSpPr>
          <p:nvPr/>
        </p:nvCxnSpPr>
        <p:spPr>
          <a:xfrm flipH="1">
            <a:off x="1800520" y="2038673"/>
            <a:ext cx="2147365" cy="6573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503A9E-5EFA-4FCF-A8E2-92702DC783A7}"/>
              </a:ext>
            </a:extLst>
          </p:cNvPr>
          <p:cNvCxnSpPr>
            <a:cxnSpLocks/>
          </p:cNvCxnSpPr>
          <p:nvPr/>
        </p:nvCxnSpPr>
        <p:spPr>
          <a:xfrm flipH="1">
            <a:off x="2752627" y="2038673"/>
            <a:ext cx="11952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B74935-535A-E994-C633-4B66794239AE}"/>
              </a:ext>
            </a:extLst>
          </p:cNvPr>
          <p:cNvSpPr txBox="1"/>
          <p:nvPr/>
        </p:nvSpPr>
        <p:spPr>
          <a:xfrm>
            <a:off x="507534" y="6156024"/>
            <a:ext cx="7439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Images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</a:t>
            </a:r>
          </a:p>
          <a:p>
            <a:r>
              <a:rPr lang="en-GB" sz="1000" dirty="0"/>
              <a:t>Top - 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San Cristobal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chathamensis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 </a:t>
            </a:r>
            <a:endParaRPr lang="en-GB" sz="1000" dirty="0"/>
          </a:p>
          <a:p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Bottom - Modified Wright-Giemsa-stained peripheral blood from Española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hoodensis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8077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E2002-15F6-4E27-8C63-50DC0859C020}"/>
              </a:ext>
            </a:extLst>
          </p:cNvPr>
          <p:cNvSpPr txBox="1"/>
          <p:nvPr/>
        </p:nvSpPr>
        <p:spPr>
          <a:xfrm>
            <a:off x="507534" y="188254"/>
            <a:ext cx="812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Eras Medium ITC" panose="020B0602030504020804" pitchFamily="34" charset="0"/>
              </a:rPr>
              <a:t>Las células conocidas como glóbulos blancos se pueden ver en la sangre. Estas células pueden ayudar a combatir enfermedades e infecciones. Si hay una infección estas aumentan en número.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27E6CE-2849-42B8-9A26-55012FD54244}"/>
              </a:ext>
            </a:extLst>
          </p:cNvPr>
          <p:cNvSpPr txBox="1"/>
          <p:nvPr/>
        </p:nvSpPr>
        <p:spPr>
          <a:xfrm>
            <a:off x="4572000" y="1110703"/>
            <a:ext cx="4406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Eras Medium ITC" panose="020B0602030504020804" pitchFamily="34" charset="0"/>
              </a:rPr>
              <a:t>¿Puedes ver este </a:t>
            </a:r>
            <a:r>
              <a:rPr lang="es-ES_tradnl" sz="1600" b="1" dirty="0" err="1">
                <a:latin typeface="Eras Medium ITC" panose="020B0602030504020804" pitchFamily="34" charset="0"/>
              </a:rPr>
              <a:t>heterófilo</a:t>
            </a:r>
            <a:r>
              <a:rPr lang="es-ES_tradnl" sz="1600" dirty="0">
                <a:latin typeface="Eras Medium ITC" panose="020B0602030504020804" pitchFamily="34" charset="0"/>
              </a:rPr>
              <a:t>? Los glóbulos blancos </a:t>
            </a:r>
            <a:r>
              <a:rPr lang="es-ES_tradnl" sz="1600" b="1" dirty="0">
                <a:latin typeface="Eras Medium ITC" panose="020B0602030504020804" pitchFamily="34" charset="0"/>
              </a:rPr>
              <a:t>hacen esto para ayudar a combatir una </a:t>
            </a:r>
            <a:r>
              <a:rPr lang="es-ES_tradnl" sz="1600" dirty="0">
                <a:latin typeface="Eras Medium ITC" panose="020B0602030504020804" pitchFamily="34" charset="0"/>
              </a:rPr>
              <a:t>enfermedad </a:t>
            </a:r>
            <a:r>
              <a:rPr lang="es-ES_tradnl" sz="1600">
                <a:latin typeface="Eras Medium ITC" panose="020B0602030504020804" pitchFamily="34" charset="0"/>
              </a:rPr>
              <a:t>o una infección</a:t>
            </a:r>
            <a:r>
              <a:rPr lang="es-ES_tradnl" sz="1600" dirty="0">
                <a:latin typeface="Eras Medium ITC" panose="020B0602030504020804" pitchFamily="34" charset="0"/>
              </a:rPr>
              <a:t>.</a:t>
            </a:r>
          </a:p>
          <a:p>
            <a:endParaRPr lang="es-ES_tradnl" sz="1600" dirty="0">
              <a:latin typeface="Eras Medium ITC" panose="020B0602030504020804" pitchFamily="34" charset="0"/>
            </a:endParaRPr>
          </a:p>
          <a:p>
            <a:r>
              <a:rPr lang="es-ES_tradnl" sz="1600" dirty="0">
                <a:latin typeface="Eras Medium ITC" panose="020B0602030504020804" pitchFamily="34" charset="0"/>
              </a:rPr>
              <a:t>Generalmente, se pueden ver en las primeras semanas de infección o enfermedad y esto ayuda a los científicos a descubrir si la tortuga está enferma.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B568E1-A216-4CF1-B6BC-49EC22E2A50B}"/>
              </a:ext>
            </a:extLst>
          </p:cNvPr>
          <p:cNvCxnSpPr>
            <a:cxnSpLocks/>
          </p:cNvCxnSpPr>
          <p:nvPr/>
        </p:nvCxnSpPr>
        <p:spPr>
          <a:xfrm flipH="1">
            <a:off x="3061984" y="1711354"/>
            <a:ext cx="1619074" cy="8305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4C2053A-6AFE-4C37-8874-F917678E1CD2}"/>
              </a:ext>
            </a:extLst>
          </p:cNvPr>
          <p:cNvSpPr txBox="1"/>
          <p:nvPr/>
        </p:nvSpPr>
        <p:spPr>
          <a:xfrm>
            <a:off x="2934590" y="4745474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Eras Medium ITC" panose="020B0602030504020804" pitchFamily="34" charset="0"/>
              </a:rPr>
              <a:t>¿Puedes identificar el </a:t>
            </a:r>
            <a:r>
              <a:rPr lang="es-ES_tradnl" sz="1600" dirty="0" err="1">
                <a:latin typeface="Eras Medium ITC" panose="020B0602030504020804" pitchFamily="34" charset="0"/>
              </a:rPr>
              <a:t>heterófilo</a:t>
            </a:r>
            <a:r>
              <a:rPr lang="es-ES_tradnl" sz="1600" dirty="0">
                <a:latin typeface="Eras Medium ITC" panose="020B0602030504020804" pitchFamily="34" charset="0"/>
              </a:rPr>
              <a:t> en esta muestra?</a:t>
            </a:r>
          </a:p>
        </p:txBody>
      </p:sp>
      <p:pic>
        <p:nvPicPr>
          <p:cNvPr id="3" name="Picture 2" descr="A microscope view of blue and purple cells&#10;&#10;Description automatically generated">
            <a:extLst>
              <a:ext uri="{FF2B5EF4-FFF2-40B4-BE49-F238E27FC236}">
                <a16:creationId xmlns:a16="http://schemas.microsoft.com/office/drawing/2014/main" id="{C1BBC58F-0B76-B82D-FA5B-60C46CDA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329" r="2557" b="4140"/>
          <a:stretch/>
        </p:blipFill>
        <p:spPr bwMode="auto">
          <a:xfrm>
            <a:off x="507534" y="1406122"/>
            <a:ext cx="3003331" cy="2421160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lose-up of a microscope&#10;&#10;Description automatically generated">
            <a:extLst>
              <a:ext uri="{FF2B5EF4-FFF2-40B4-BE49-F238E27FC236}">
                <a16:creationId xmlns:a16="http://schemas.microsoft.com/office/drawing/2014/main" id="{271FA26C-A32E-A404-2CEB-2A9B5A14C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0" t="37357" r="22034" b="15420"/>
          <a:stretch/>
        </p:blipFill>
        <p:spPr bwMode="auto">
          <a:xfrm rot="5400000">
            <a:off x="6058619" y="3586962"/>
            <a:ext cx="2421160" cy="3003967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5BDD2-4C6F-C8AF-1795-DEE973581244}"/>
              </a:ext>
            </a:extLst>
          </p:cNvPr>
          <p:cNvSpPr txBox="1"/>
          <p:nvPr/>
        </p:nvSpPr>
        <p:spPr>
          <a:xfrm>
            <a:off x="507534" y="6423525"/>
            <a:ext cx="7439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Images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– 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Española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hoodensis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020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714" y="-1643715"/>
            <a:ext cx="5856341" cy="9143771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22316" y="649035"/>
            <a:ext cx="1899138" cy="9143771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9797" y="486388"/>
            <a:ext cx="1904176" cy="9143771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E0B76-A7D1-4252-9779-7D5C3C3A5140}"/>
              </a:ext>
            </a:extLst>
          </p:cNvPr>
          <p:cNvSpPr txBox="1"/>
          <p:nvPr/>
        </p:nvSpPr>
        <p:spPr>
          <a:xfrm>
            <a:off x="775937" y="4949852"/>
            <a:ext cx="8019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Eras Medium ITC" panose="020B0602030504020804" pitchFamily="34" charset="0"/>
              </a:rPr>
              <a:t>Se pueden identificar otras células para analizar la salud de una tortuga. Este </a:t>
            </a:r>
            <a:r>
              <a:rPr lang="es-ES_tradnl" sz="1600" b="1" dirty="0">
                <a:latin typeface="Eras Medium ITC" panose="020B0602030504020804" pitchFamily="34" charset="0"/>
              </a:rPr>
              <a:t>eosinófilo</a:t>
            </a:r>
            <a:r>
              <a:rPr lang="es-ES_tradnl" sz="1600" dirty="0">
                <a:latin typeface="Eras Medium ITC" panose="020B0602030504020804" pitchFamily="34" charset="0"/>
              </a:rPr>
              <a:t> es un tipo de glóbulo blanco que ayuda a combatir la enfermedad.</a:t>
            </a:r>
          </a:p>
          <a:p>
            <a:endParaRPr lang="es-ES_tradnl" sz="1600" dirty="0">
              <a:latin typeface="Eras Medium ITC" panose="020B0602030504020804" pitchFamily="34" charset="0"/>
            </a:endParaRPr>
          </a:p>
          <a:p>
            <a:r>
              <a:rPr lang="es-ES_tradnl" sz="1600" dirty="0">
                <a:latin typeface="Eras Medium ITC" panose="020B0602030504020804" pitchFamily="34" charset="0"/>
              </a:rPr>
              <a:t>¿Te gustaría ser un científico de la salud de las tortugas y aprender más sobre las tortugas y su salud?</a:t>
            </a:r>
          </a:p>
        </p:txBody>
      </p:sp>
      <p:pic>
        <p:nvPicPr>
          <p:cNvPr id="2" name="Picture 1" descr="A close-up of a cell&#10;&#10;Description automatically generated">
            <a:extLst>
              <a:ext uri="{FF2B5EF4-FFF2-40B4-BE49-F238E27FC236}">
                <a16:creationId xmlns:a16="http://schemas.microsoft.com/office/drawing/2014/main" id="{9904FB84-9636-F7C7-BF6F-BED793545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02" t="24175" r="8617" b="10452"/>
          <a:stretch/>
        </p:blipFill>
        <p:spPr bwMode="auto">
          <a:xfrm>
            <a:off x="2360229" y="719402"/>
            <a:ext cx="4044777" cy="386357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9380F0-D4CA-4679-882A-B82D7B4FC888}"/>
              </a:ext>
            </a:extLst>
          </p:cNvPr>
          <p:cNvCxnSpPr>
            <a:cxnSpLocks/>
          </p:cNvCxnSpPr>
          <p:nvPr/>
        </p:nvCxnSpPr>
        <p:spPr>
          <a:xfrm flipH="1" flipV="1">
            <a:off x="4015819" y="2724346"/>
            <a:ext cx="3751868" cy="2216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C4D8BC-1ED6-5FB4-6220-B503A3D27C61}"/>
              </a:ext>
            </a:extLst>
          </p:cNvPr>
          <p:cNvSpPr txBox="1"/>
          <p:nvPr/>
        </p:nvSpPr>
        <p:spPr>
          <a:xfrm>
            <a:off x="775937" y="6341784"/>
            <a:ext cx="7439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© </a:t>
            </a:r>
            <a:r>
              <a:rPr lang="en-GB" sz="1000" dirty="0" err="1"/>
              <a:t>Ainoa</a:t>
            </a:r>
            <a:r>
              <a:rPr lang="en-GB" sz="1000" dirty="0"/>
              <a:t> </a:t>
            </a:r>
            <a:r>
              <a:rPr lang="en-GB" sz="1000" dirty="0" err="1"/>
              <a:t>Nieta</a:t>
            </a:r>
            <a:r>
              <a:rPr lang="en-GB" sz="1000" dirty="0"/>
              <a:t> Claudin </a:t>
            </a:r>
          </a:p>
          <a:p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Modified Wright-Giemsa-stained peripheral blood from San Cristobal (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Chelonoidis</a:t>
            </a:r>
            <a:r>
              <a:rPr lang="en-GB" sz="1000" b="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000" b="0" i="1" dirty="0" err="1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chathamensis</a:t>
            </a:r>
            <a:r>
              <a:rPr lang="en-GB" sz="10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) 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613183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43006FE5EC34BB67A2A27238FEAB3" ma:contentTypeVersion="22" ma:contentTypeDescription="Create a new document." ma:contentTypeScope="" ma:versionID="97462015018837f78e4dc6d1ac026766">
  <xsd:schema xmlns:xsd="http://www.w3.org/2001/XMLSchema" xmlns:xs="http://www.w3.org/2001/XMLSchema" xmlns:p="http://schemas.microsoft.com/office/2006/metadata/properties" xmlns:ns1="http://schemas.microsoft.com/sharepoint/v3" xmlns:ns2="2f547e1b-5db2-4d08-844e-5dc74929232d" xmlns:ns3="b0635048-2a7a-41fb-abce-ab857da15884" targetNamespace="http://schemas.microsoft.com/office/2006/metadata/properties" ma:root="true" ma:fieldsID="1a48ddc689e60c343dd55225425695fc" ns1:_="" ns2:_="" ns3:_="">
    <xsd:import namespace="http://schemas.microsoft.com/sharepoint/v3"/>
    <xsd:import namespace="2f547e1b-5db2-4d08-844e-5dc74929232d"/>
    <xsd:import namespace="b0635048-2a7a-41fb-abce-ab857da15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Fina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redit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47e1b-5db2-4d08-844e-5dc749292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nal" ma:index="14" nillable="true" ma:displayName="Final" ma:default="0" ma:format="Dropdown" ma:internalName="Final">
      <xsd:simpleType>
        <xsd:restriction base="dms:Boolea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f0dc3c8-c66c-449c-a68c-1b01ad5e5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redit" ma:index="25" nillable="true" ma:displayName="Credit" ma:format="Dropdown" ma:internalName="Credit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35048-2a7a-41fb-abce-ab857da15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4100269-dcde-4c49-97a8-e6dffe62d737}" ma:internalName="TaxCatchAll" ma:showField="CatchAllData" ma:web="b0635048-2a7a-41fb-abce-ab857da15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redit xmlns="2f547e1b-5db2-4d08-844e-5dc74929232d" xsi:nil="true"/>
    <lcf76f155ced4ddcb4097134ff3c332f xmlns="2f547e1b-5db2-4d08-844e-5dc74929232d">
      <Terms xmlns="http://schemas.microsoft.com/office/infopath/2007/PartnerControls"/>
    </lcf76f155ced4ddcb4097134ff3c332f>
    <_ip_UnifiedCompliancePolicyProperties xmlns="http://schemas.microsoft.com/sharepoint/v3" xsi:nil="true"/>
    <Final xmlns="2f547e1b-5db2-4d08-844e-5dc74929232d">false</Final>
    <TaxCatchAll xmlns="b0635048-2a7a-41fb-abce-ab857da15884" xsi:nil="true"/>
  </documentManagement>
</p:properties>
</file>

<file path=customXml/itemProps1.xml><?xml version="1.0" encoding="utf-8"?>
<ds:datastoreItem xmlns:ds="http://schemas.openxmlformats.org/officeDocument/2006/customXml" ds:itemID="{CE0B4AF8-8FE7-4B99-A352-6E6CE7BA0745}"/>
</file>

<file path=customXml/itemProps2.xml><?xml version="1.0" encoding="utf-8"?>
<ds:datastoreItem xmlns:ds="http://schemas.openxmlformats.org/officeDocument/2006/customXml" ds:itemID="{DA6908D3-2109-4240-9C80-6E9FC237B0DE}"/>
</file>

<file path=customXml/itemProps3.xml><?xml version="1.0" encoding="utf-8"?>
<ds:datastoreItem xmlns:ds="http://schemas.openxmlformats.org/officeDocument/2006/customXml" ds:itemID="{C73886C8-E6C6-47B2-8232-DE8A3C4ADD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329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Meiryo</vt:lpstr>
      <vt:lpstr>Arial</vt:lpstr>
      <vt:lpstr>Calibri</vt:lpstr>
      <vt:lpstr>Calibri Light</vt:lpstr>
      <vt:lpstr>Eras Medium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LANGFORD</dc:creator>
  <cp:lastModifiedBy>SARAH LANGFORD</cp:lastModifiedBy>
  <cp:revision>29</cp:revision>
  <dcterms:created xsi:type="dcterms:W3CDTF">2021-05-31T09:40:57Z</dcterms:created>
  <dcterms:modified xsi:type="dcterms:W3CDTF">2025-03-10T15:59:23Z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0x0101000FC43006FE5EC34BB67A2A27238FEAB3</vt:lpwstr>
  </property>
</Properties>
</file>